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356" r:id="rId3"/>
    <p:sldId id="427" r:id="rId4"/>
    <p:sldId id="423" r:id="rId5"/>
    <p:sldId id="428" r:id="rId6"/>
    <p:sldId id="430" r:id="rId7"/>
    <p:sldId id="434" r:id="rId8"/>
    <p:sldId id="379" r:id="rId9"/>
    <p:sldId id="435" r:id="rId10"/>
    <p:sldId id="426" r:id="rId11"/>
    <p:sldId id="432" r:id="rId12"/>
    <p:sldId id="436" r:id="rId13"/>
    <p:sldId id="437" r:id="rId14"/>
    <p:sldId id="438" r:id="rId15"/>
    <p:sldId id="439" r:id="rId16"/>
    <p:sldId id="441" r:id="rId17"/>
    <p:sldId id="440" r:id="rId18"/>
    <p:sldId id="421" r:id="rId19"/>
  </p:sldIdLst>
  <p:sldSz cx="20104100" cy="11309350"/>
  <p:notesSz cx="9926638" cy="6858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562">
          <p15:clr>
            <a:srgbClr val="A4A3A4"/>
          </p15:clr>
        </p15:guide>
        <p15:guide id="2" pos="63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ylwia Kostecka" initials="SK" lastIdx="6" clrIdx="0"/>
  <p:cmAuthor id="2" name="Żmijewska Milena" initials="ŻM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D11632"/>
    <a:srgbClr val="FF9933"/>
    <a:srgbClr val="FFCCCC"/>
    <a:srgbClr val="FFCC99"/>
    <a:srgbClr val="767779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96" autoAdjust="0"/>
    <p:restoredTop sz="91645" autoAdjust="0"/>
  </p:normalViewPr>
  <p:slideViewPr>
    <p:cSldViewPr>
      <p:cViewPr varScale="1">
        <p:scale>
          <a:sx n="65" d="100"/>
          <a:sy n="65" d="100"/>
        </p:scale>
        <p:origin x="576" y="60"/>
      </p:cViewPr>
      <p:guideLst>
        <p:guide orient="horz" pos="3562"/>
        <p:guide pos="6332"/>
      </p:guideLst>
    </p:cSldViewPr>
  </p:slideViewPr>
  <p:outlineViewPr>
    <p:cViewPr>
      <p:scale>
        <a:sx n="33" d="100"/>
        <a:sy n="33" d="100"/>
      </p:scale>
      <p:origin x="258" y="5843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8" d="100"/>
          <a:sy n="68" d="100"/>
        </p:scale>
        <p:origin x="20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Arkusz_programu_Microsoft_Excel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.chrominska\Documents\Dokumenty\bie&#380;&#261;ce\MATERIA&#321;Y_covid\210512%20prezentacja%20rp\wykresy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.zmijewska\Desktop\Pro&#347;ba%20o%20slajdy%20nt.%20sytuacji%20na%20rynku%20pracy\2020%20Bezrobotni%20do%2030roku%20&#380;yci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6535201482167664E-2"/>
          <c:y val="6.4545766238679622E-2"/>
          <c:w val="0.91268048479234209"/>
          <c:h val="0.82106689366531882"/>
        </c:manualLayout>
      </c:layout>
      <c:lineChart>
        <c:grouping val="standard"/>
        <c:varyColors val="0"/>
        <c:ser>
          <c:idx val="0"/>
          <c:order val="0"/>
          <c:tx>
            <c:strRef>
              <c:f>Data!$A$14</c:f>
              <c:strCache>
                <c:ptCount val="1"/>
                <c:pt idx="0">
                  <c:v>UE27</c:v>
                </c:pt>
              </c:strCache>
            </c:strRef>
          </c:tx>
          <c:spPr>
            <a:ln w="57150">
              <a:solidFill>
                <a:srgbClr val="D11632">
                  <a:lumMod val="75000"/>
                </a:srgbClr>
              </a:solidFill>
            </a:ln>
          </c:spPr>
          <c:marker>
            <c:spPr>
              <a:solidFill>
                <a:srgbClr val="D11632">
                  <a:lumMod val="75000"/>
                </a:srgbClr>
              </a:solidFill>
              <a:ln w="57150">
                <a:solidFill>
                  <a:srgbClr val="D11632">
                    <a:lumMod val="75000"/>
                  </a:srgbClr>
                </a:solidFill>
              </a:ln>
            </c:spPr>
          </c:marker>
          <c:dLbls>
            <c:spPr>
              <a:ln>
                <a:noFill/>
              </a:ln>
            </c:spPr>
            <c:txPr>
              <a:bodyPr/>
              <a:lstStyle/>
              <a:p>
                <a:pPr>
                  <a:defRPr sz="2000"/>
                </a:pPr>
                <a:endParaRPr lang="pl-P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Data!$B$13:$L$13</c:f>
              <c:strCach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strCache>
            </c:strRef>
          </c:cat>
          <c:val>
            <c:numRef>
              <c:f>Data!$B$14:$L$14</c:f>
              <c:numCache>
                <c:formatCode>#,##0.0</c:formatCode>
                <c:ptCount val="11"/>
                <c:pt idx="0">
                  <c:v>15.4</c:v>
                </c:pt>
                <c:pt idx="1">
                  <c:v>15.4</c:v>
                </c:pt>
                <c:pt idx="2">
                  <c:v>16</c:v>
                </c:pt>
                <c:pt idx="3">
                  <c:v>16.100000000000001</c:v>
                </c:pt>
                <c:pt idx="4">
                  <c:v>15.7</c:v>
                </c:pt>
                <c:pt idx="5">
                  <c:v>15.2</c:v>
                </c:pt>
                <c:pt idx="6">
                  <c:v>14.5</c:v>
                </c:pt>
                <c:pt idx="7">
                  <c:v>13.7</c:v>
                </c:pt>
                <c:pt idx="8">
                  <c:v>13.1</c:v>
                </c:pt>
                <c:pt idx="9">
                  <c:v>12.6</c:v>
                </c:pt>
                <c:pt idx="10">
                  <c:v>13.7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029-419C-B895-6797E1B9CAED}"/>
            </c:ext>
          </c:extLst>
        </c:ser>
        <c:ser>
          <c:idx val="1"/>
          <c:order val="1"/>
          <c:tx>
            <c:strRef>
              <c:f>Data!$A$15</c:f>
              <c:strCache>
                <c:ptCount val="1"/>
                <c:pt idx="0">
                  <c:v>Polska</c:v>
                </c:pt>
              </c:strCache>
            </c:strRef>
          </c:tx>
          <c:spPr>
            <a:ln w="57150">
              <a:solidFill>
                <a:srgbClr val="D11632">
                  <a:lumMod val="40000"/>
                  <a:lumOff val="60000"/>
                </a:srgbClr>
              </a:solidFill>
            </a:ln>
          </c:spPr>
          <c:marker>
            <c:spPr>
              <a:solidFill>
                <a:srgbClr val="D11632">
                  <a:lumMod val="40000"/>
                  <a:lumOff val="60000"/>
                </a:srgbClr>
              </a:solidFill>
              <a:ln w="57150">
                <a:solidFill>
                  <a:srgbClr val="D11632">
                    <a:lumMod val="40000"/>
                    <a:lumOff val="60000"/>
                  </a:srgbClr>
                </a:solidFill>
              </a:ln>
            </c:spPr>
          </c:marker>
          <c:dLbls>
            <c:dLbl>
              <c:idx val="10"/>
              <c:spPr/>
              <c:txPr>
                <a:bodyPr/>
                <a:lstStyle/>
                <a:p>
                  <a:pPr>
                    <a:defRPr sz="2000" b="1"/>
                  </a:pPr>
                  <a:endParaRPr lang="pl-PL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BA87-4258-9D58-EE1BC5022E1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/>
                </a:pPr>
                <a:endParaRPr lang="pl-PL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Data!$B$13:$L$13</c:f>
              <c:strCach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strCache>
            </c:strRef>
          </c:cat>
          <c:val>
            <c:numRef>
              <c:f>Data!$B$15:$L$15</c:f>
              <c:numCache>
                <c:formatCode>#,##0.0</c:formatCode>
                <c:ptCount val="11"/>
                <c:pt idx="0">
                  <c:v>14.8</c:v>
                </c:pt>
                <c:pt idx="1">
                  <c:v>15.2</c:v>
                </c:pt>
                <c:pt idx="2">
                  <c:v>15.7</c:v>
                </c:pt>
                <c:pt idx="3">
                  <c:v>16.2</c:v>
                </c:pt>
                <c:pt idx="4">
                  <c:v>15.5</c:v>
                </c:pt>
                <c:pt idx="5">
                  <c:v>14.6</c:v>
                </c:pt>
                <c:pt idx="6">
                  <c:v>13.8</c:v>
                </c:pt>
                <c:pt idx="7">
                  <c:v>12.9</c:v>
                </c:pt>
                <c:pt idx="8">
                  <c:v>12.1</c:v>
                </c:pt>
                <c:pt idx="9">
                  <c:v>12</c:v>
                </c:pt>
                <c:pt idx="10">
                  <c:v>12.9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029-419C-B895-6797E1B9CA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9414784"/>
        <c:axId val="119416320"/>
      </c:lineChart>
      <c:catAx>
        <c:axId val="1194147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800"/>
            </a:pPr>
            <a:endParaRPr lang="pl-PL"/>
          </a:p>
        </c:txPr>
        <c:crossAx val="119416320"/>
        <c:crosses val="autoZero"/>
        <c:auto val="1"/>
        <c:lblAlgn val="ctr"/>
        <c:lblOffset val="100"/>
        <c:noMultiLvlLbl val="0"/>
      </c:catAx>
      <c:valAx>
        <c:axId val="119416320"/>
        <c:scaling>
          <c:orientation val="minMax"/>
          <c:min val="10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 sz="2000"/>
                </a:pPr>
                <a:r>
                  <a:rPr lang="pl-PL" sz="2000"/>
                  <a:t>w %</a:t>
                </a:r>
              </a:p>
            </c:rich>
          </c:tx>
          <c:layout>
            <c:manualLayout>
              <c:xMode val="edge"/>
              <c:yMode val="edge"/>
              <c:x val="3.4674154701250577E-2"/>
              <c:y val="0"/>
            </c:manualLayout>
          </c:layout>
          <c:overlay val="0"/>
        </c:title>
        <c:numFmt formatCode="#,##0.0" sourceLinked="1"/>
        <c:majorTickMark val="out"/>
        <c:minorTickMark val="in"/>
        <c:tickLblPos val="nextTo"/>
        <c:txPr>
          <a:bodyPr/>
          <a:lstStyle/>
          <a:p>
            <a:pPr>
              <a:defRPr sz="1800"/>
            </a:pPr>
            <a:endParaRPr lang="pl-PL"/>
          </a:p>
        </c:txPr>
        <c:crossAx val="119414784"/>
        <c:crosses val="autoZero"/>
        <c:crossBetween val="between"/>
        <c:majorUnit val="2"/>
        <c:minorUnit val="1"/>
      </c:valAx>
      <c:spPr>
        <a:ln w="6350"/>
      </c:spPr>
    </c:plotArea>
    <c:legend>
      <c:legendPos val="b"/>
      <c:layout>
        <c:manualLayout>
          <c:xMode val="edge"/>
          <c:yMode val="edge"/>
          <c:x val="0.19410483248417476"/>
          <c:y val="0.70607327800241182"/>
          <c:w val="0.31375111934537597"/>
          <c:h val="7.020299827386442E-2"/>
        </c:manualLayout>
      </c:layout>
      <c:overlay val="0"/>
      <c:txPr>
        <a:bodyPr/>
        <a:lstStyle/>
        <a:p>
          <a:pPr>
            <a:defRPr sz="2400"/>
          </a:pPr>
          <a:endParaRPr lang="pl-PL"/>
        </a:p>
      </c:txPr>
    </c:legend>
    <c:plotVisOnly val="1"/>
    <c:dispBlanksAs val="gap"/>
    <c:showDLblsOverMax val="0"/>
  </c:chart>
  <c:txPr>
    <a:bodyPr/>
    <a:lstStyle/>
    <a:p>
      <a:pPr>
        <a:defRPr sz="1400"/>
      </a:pPr>
      <a:endParaRPr lang="pl-PL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2293421344229312E-2"/>
          <c:y val="7.9417590440428898E-2"/>
          <c:w val="0.84111779137007558"/>
          <c:h val="0.7676410144259655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'Bezrobocie rejestrowane'!$B$2</c:f>
              <c:strCache>
                <c:ptCount val="1"/>
                <c:pt idx="0">
                  <c:v>liczba zarejestrowanych bezrobotnych w końcu okresu sprawozdawczego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'Bezrobocie rejestrowane'!$A$3:$A$34</c:f>
              <c:strCache>
                <c:ptCount val="32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maj 2021</c:v>
                </c:pt>
              </c:strCache>
            </c:strRef>
          </c:cat>
          <c:val>
            <c:numRef>
              <c:f>'Bezrobocie rejestrowane'!$B$3:$B$34</c:f>
              <c:numCache>
                <c:formatCode>General</c:formatCode>
                <c:ptCount val="32"/>
                <c:pt idx="0">
                  <c:v>1126140</c:v>
                </c:pt>
                <c:pt idx="1">
                  <c:v>2155573</c:v>
                </c:pt>
                <c:pt idx="2">
                  <c:v>2509342</c:v>
                </c:pt>
                <c:pt idx="3">
                  <c:v>2889601</c:v>
                </c:pt>
                <c:pt idx="4">
                  <c:v>2838038</c:v>
                </c:pt>
                <c:pt idx="5">
                  <c:v>2628808</c:v>
                </c:pt>
                <c:pt idx="6">
                  <c:v>2359489</c:v>
                </c:pt>
                <c:pt idx="7">
                  <c:v>1826413</c:v>
                </c:pt>
                <c:pt idx="8">
                  <c:v>1831351</c:v>
                </c:pt>
                <c:pt idx="9">
                  <c:v>2349805</c:v>
                </c:pt>
                <c:pt idx="10">
                  <c:v>2702576</c:v>
                </c:pt>
                <c:pt idx="11">
                  <c:v>3115056</c:v>
                </c:pt>
                <c:pt idx="12">
                  <c:v>3216958</c:v>
                </c:pt>
                <c:pt idx="13">
                  <c:v>3175674</c:v>
                </c:pt>
                <c:pt idx="14">
                  <c:v>2999601</c:v>
                </c:pt>
                <c:pt idx="15">
                  <c:v>2773000</c:v>
                </c:pt>
                <c:pt idx="16">
                  <c:v>2309410</c:v>
                </c:pt>
                <c:pt idx="17">
                  <c:v>1746573</c:v>
                </c:pt>
                <c:pt idx="18">
                  <c:v>1473752</c:v>
                </c:pt>
                <c:pt idx="19">
                  <c:v>1892680</c:v>
                </c:pt>
                <c:pt idx="20">
                  <c:v>1954706</c:v>
                </c:pt>
                <c:pt idx="21">
                  <c:v>1982676</c:v>
                </c:pt>
                <c:pt idx="22">
                  <c:v>2136815</c:v>
                </c:pt>
                <c:pt idx="23">
                  <c:v>2157883</c:v>
                </c:pt>
                <c:pt idx="24">
                  <c:v>1825180</c:v>
                </c:pt>
                <c:pt idx="25">
                  <c:v>1563339</c:v>
                </c:pt>
                <c:pt idx="26">
                  <c:v>1335155</c:v>
                </c:pt>
                <c:pt idx="27">
                  <c:v>1081746</c:v>
                </c:pt>
                <c:pt idx="28">
                  <c:v>968888</c:v>
                </c:pt>
                <c:pt idx="29">
                  <c:v>866374</c:v>
                </c:pt>
                <c:pt idx="30">
                  <c:v>1046432</c:v>
                </c:pt>
                <c:pt idx="31">
                  <c:v>1028271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50-47E2-9808-55031693DB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4183424"/>
        <c:axId val="184287616"/>
      </c:barChart>
      <c:lineChart>
        <c:grouping val="standard"/>
        <c:varyColors val="0"/>
        <c:ser>
          <c:idx val="1"/>
          <c:order val="1"/>
          <c:tx>
            <c:strRef>
              <c:f>'Bezrobocie rejestrowane'!$C$2</c:f>
              <c:strCache>
                <c:ptCount val="1"/>
                <c:pt idx="0">
                  <c:v>stopa bezrobocia rejestrowanego (w %)</c:v>
                </c:pt>
              </c:strCache>
            </c:strRef>
          </c:tx>
          <c:spPr>
            <a:ln w="12700" cap="rnd">
              <a:solidFill>
                <a:schemeClr val="accent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D50-47E2-9808-55031693DBA6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D50-47E2-9808-55031693DBA6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D50-47E2-9808-55031693DBA6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D50-47E2-9808-55031693DBA6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D50-47E2-9808-55031693DBA6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D50-47E2-9808-55031693DBA6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D50-47E2-9808-55031693DBA6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D50-47E2-9808-55031693DBA6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D50-47E2-9808-55031693DBA6}"/>
                </c:ext>
              </c:extLst>
            </c:dLbl>
            <c:dLbl>
              <c:idx val="13"/>
              <c:layout>
                <c:manualLayout>
                  <c:x val="-1.7862724645701E-2"/>
                  <c:y val="-2.79830673820639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BD50-47E2-9808-55031693DBA6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D50-47E2-9808-55031693DBA6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D50-47E2-9808-55031693DBA6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BD50-47E2-9808-55031693DBA6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BD50-47E2-9808-55031693DBA6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BD50-47E2-9808-55031693DBA6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BD50-47E2-9808-55031693DBA6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BD50-47E2-9808-55031693DBA6}"/>
                </c:ext>
              </c:extLst>
            </c:dLbl>
            <c:dLbl>
              <c:idx val="22"/>
              <c:layout>
                <c:manualLayout>
                  <c:x val="-2.8251778792010553E-2"/>
                  <c:y val="-1.80212453605829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BD50-47E2-9808-55031693DBA6}"/>
                </c:ext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BD50-47E2-9808-55031693DBA6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BD50-47E2-9808-55031693DBA6}"/>
                </c:ext>
              </c:extLst>
            </c:dLbl>
            <c:dLbl>
              <c:idx val="2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BD50-47E2-9808-55031693DBA6}"/>
                </c:ext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BD50-47E2-9808-55031693DBA6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BD50-47E2-9808-55031693DBA6}"/>
                </c:ext>
              </c:extLst>
            </c:dLbl>
            <c:dLbl>
              <c:idx val="31"/>
              <c:layout>
                <c:manualLayout>
                  <c:x val="-1.6960248299033472E-2"/>
                  <c:y val="-6.525357625204782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BD50-47E2-9808-55031693DBA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'Bezrobocie rejestrowane'!$A$3:$A$34</c:f>
              <c:strCache>
                <c:ptCount val="32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maj 2021</c:v>
                </c:pt>
              </c:strCache>
            </c:strRef>
          </c:cat>
          <c:val>
            <c:numRef>
              <c:f>'Bezrobocie rejestrowane'!$C$3:$C$34</c:f>
              <c:numCache>
                <c:formatCode>0.0</c:formatCode>
                <c:ptCount val="32"/>
                <c:pt idx="0">
                  <c:v>6.1</c:v>
                </c:pt>
                <c:pt idx="1">
                  <c:v>11.4</c:v>
                </c:pt>
                <c:pt idx="2">
                  <c:v>13.6</c:v>
                </c:pt>
                <c:pt idx="3">
                  <c:v>16.399999999999999</c:v>
                </c:pt>
                <c:pt idx="4">
                  <c:v>16</c:v>
                </c:pt>
                <c:pt idx="5">
                  <c:v>14.9</c:v>
                </c:pt>
                <c:pt idx="6">
                  <c:v>13.2</c:v>
                </c:pt>
                <c:pt idx="7">
                  <c:v>10.3</c:v>
                </c:pt>
                <c:pt idx="8">
                  <c:v>10.4</c:v>
                </c:pt>
                <c:pt idx="9">
                  <c:v>13.1</c:v>
                </c:pt>
                <c:pt idx="10">
                  <c:v>15.1</c:v>
                </c:pt>
                <c:pt idx="11">
                  <c:v>17.5</c:v>
                </c:pt>
                <c:pt idx="12">
                  <c:v>20</c:v>
                </c:pt>
                <c:pt idx="13">
                  <c:v>20</c:v>
                </c:pt>
                <c:pt idx="14">
                  <c:v>19</c:v>
                </c:pt>
                <c:pt idx="15">
                  <c:v>17.600000000000001</c:v>
                </c:pt>
                <c:pt idx="16">
                  <c:v>14.8</c:v>
                </c:pt>
                <c:pt idx="17">
                  <c:v>11.2</c:v>
                </c:pt>
                <c:pt idx="18">
                  <c:v>9.5</c:v>
                </c:pt>
                <c:pt idx="19">
                  <c:v>12.1</c:v>
                </c:pt>
                <c:pt idx="20">
                  <c:v>12.4</c:v>
                </c:pt>
                <c:pt idx="21">
                  <c:v>12.5</c:v>
                </c:pt>
                <c:pt idx="22">
                  <c:v>13.4</c:v>
                </c:pt>
                <c:pt idx="23">
                  <c:v>13.4</c:v>
                </c:pt>
                <c:pt idx="24">
                  <c:v>11.4</c:v>
                </c:pt>
                <c:pt idx="25">
                  <c:v>9.6999999999999993</c:v>
                </c:pt>
                <c:pt idx="26">
                  <c:v>8.1999999999999993</c:v>
                </c:pt>
                <c:pt idx="27">
                  <c:v>6.6</c:v>
                </c:pt>
                <c:pt idx="28">
                  <c:v>5.8</c:v>
                </c:pt>
                <c:pt idx="29">
                  <c:v>5.2</c:v>
                </c:pt>
                <c:pt idx="30">
                  <c:v>6.2</c:v>
                </c:pt>
                <c:pt idx="31">
                  <c:v>6.1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7-BD50-47E2-9808-55031693DB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4295808"/>
        <c:axId val="184289536"/>
      </c:lineChart>
      <c:catAx>
        <c:axId val="1841834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solidFill>
            <a:schemeClr val="bg1"/>
          </a:solidFill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84287616"/>
        <c:crosses val="autoZero"/>
        <c:auto val="1"/>
        <c:lblAlgn val="ctr"/>
        <c:lblOffset val="100"/>
        <c:noMultiLvlLbl val="0"/>
      </c:catAx>
      <c:valAx>
        <c:axId val="184287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l-PL" sz="1800" b="1">
                    <a:solidFill>
                      <a:sysClr val="windowText" lastClr="000000"/>
                    </a:solidFill>
                  </a:rPr>
                  <a:t>w</a:t>
                </a:r>
                <a:r>
                  <a:rPr lang="pl-PL" sz="1800" b="1" baseline="0">
                    <a:solidFill>
                      <a:sysClr val="windowText" lastClr="000000"/>
                    </a:solidFill>
                  </a:rPr>
                  <a:t> liczbach bezwzględnych</a:t>
                </a:r>
                <a:endParaRPr lang="pl-PL" sz="1800" b="1">
                  <a:solidFill>
                    <a:sysClr val="windowText" lastClr="000000"/>
                  </a:solidFill>
                </a:endParaRPr>
              </a:p>
            </c:rich>
          </c:tx>
          <c:layout>
            <c:manualLayout>
              <c:xMode val="edge"/>
              <c:yMode val="edge"/>
              <c:x val="1.2810657175617265E-3"/>
              <c:y val="0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8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pl-PL"/>
            </a:p>
          </c:txPr>
        </c:title>
        <c:numFmt formatCode="#,##0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84183424"/>
        <c:crosses val="autoZero"/>
        <c:crossBetween val="between"/>
      </c:valAx>
      <c:valAx>
        <c:axId val="184289536"/>
        <c:scaling>
          <c:orientation val="minMax"/>
        </c:scaling>
        <c:delete val="0"/>
        <c:axPos val="r"/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l-PL" sz="1800" b="1">
                    <a:solidFill>
                      <a:sysClr val="windowText" lastClr="000000"/>
                    </a:solidFill>
                  </a:rPr>
                  <a:t>w</a:t>
                </a:r>
                <a:r>
                  <a:rPr lang="pl-PL" sz="1800" b="1" baseline="0">
                    <a:solidFill>
                      <a:sysClr val="windowText" lastClr="000000"/>
                    </a:solidFill>
                  </a:rPr>
                  <a:t> %</a:t>
                </a:r>
                <a:endParaRPr lang="pl-PL" sz="1800" b="1">
                  <a:solidFill>
                    <a:sysClr val="windowText" lastClr="000000"/>
                  </a:solidFill>
                </a:endParaRPr>
              </a:p>
            </c:rich>
          </c:tx>
          <c:layout>
            <c:manualLayout>
              <c:xMode val="edge"/>
              <c:yMode val="edge"/>
              <c:x val="0.91774912516829121"/>
              <c:y val="1.0381261756521857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8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pl-PL"/>
            </a:p>
          </c:txPr>
        </c:title>
        <c:numFmt formatCode="#,##0.0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84295808"/>
        <c:crosses val="max"/>
        <c:crossBetween val="between"/>
      </c:valAx>
      <c:catAx>
        <c:axId val="1842958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8428953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17"/>
    </mc:Choice>
    <mc:Fallback>
      <c:style val="17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318048473341233"/>
          <c:y val="0.10944820612530196"/>
          <c:w val="0.77849215765733204"/>
          <c:h val="0.7343980156394580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WYKRES!$P$7</c:f>
              <c:strCache>
                <c:ptCount val="1"/>
                <c:pt idx="0">
                  <c:v>bezrobotni powyżej 30 r.ż.</c:v>
                </c:pt>
              </c:strCache>
            </c:strRef>
          </c:tx>
          <c:spPr>
            <a:solidFill>
              <a:srgbClr val="7E0000"/>
            </a:solidFill>
          </c:spPr>
          <c:invertIfNegative val="0"/>
          <c:cat>
            <c:numRef>
              <c:f>WYKRES!$AA$2:$AG$2</c:f>
              <c:numCache>
                <c:formatCode>General</c:formatCod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 formatCode="mmm\-yy">
                  <c:v>44287</c:v>
                </c:pt>
              </c:numCache>
            </c:numRef>
          </c:cat>
          <c:val>
            <c:numRef>
              <c:f>WYKRES!$AA$7:$AG$7</c:f>
              <c:numCache>
                <c:formatCode>General</c:formatCode>
                <c:ptCount val="7"/>
                <c:pt idx="0">
                  <c:v>1104131</c:v>
                </c:pt>
                <c:pt idx="1">
                  <c:v>971254</c:v>
                </c:pt>
                <c:pt idx="2">
                  <c:v>799380</c:v>
                </c:pt>
                <c:pt idx="3">
                  <c:v>716894</c:v>
                </c:pt>
                <c:pt idx="4">
                  <c:v>643402</c:v>
                </c:pt>
                <c:pt idx="5">
                  <c:v>775274</c:v>
                </c:pt>
                <c:pt idx="6" formatCode="0;\-0;0;_-@_-">
                  <c:v>789781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A8-400F-B602-CE5049FC6F45}"/>
            </c:ext>
          </c:extLst>
        </c:ser>
        <c:ser>
          <c:idx val="1"/>
          <c:order val="1"/>
          <c:tx>
            <c:strRef>
              <c:f>WYKRES!$P$4</c:f>
              <c:strCache>
                <c:ptCount val="1"/>
                <c:pt idx="0">
                  <c:v>bezrobotni do 30 r.ż.</c:v>
                </c:pt>
              </c:strCache>
            </c:strRef>
          </c:tx>
          <c:spPr>
            <a:solidFill>
              <a:srgbClr val="FF8F8F"/>
            </a:solidFill>
          </c:spPr>
          <c:invertIfNegative val="0"/>
          <c:cat>
            <c:numRef>
              <c:f>WYKRES!$AA$2:$AG$2</c:f>
              <c:numCache>
                <c:formatCode>General</c:formatCod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 formatCode="mmm\-yy">
                  <c:v>44287</c:v>
                </c:pt>
              </c:numCache>
            </c:numRef>
          </c:cat>
          <c:val>
            <c:numRef>
              <c:f>WYKRES!$AA$4:$AG$4</c:f>
              <c:numCache>
                <c:formatCode>General</c:formatCode>
                <c:ptCount val="7"/>
                <c:pt idx="0">
                  <c:v>459208</c:v>
                </c:pt>
                <c:pt idx="1">
                  <c:v>363901</c:v>
                </c:pt>
                <c:pt idx="2">
                  <c:v>282366</c:v>
                </c:pt>
                <c:pt idx="3">
                  <c:v>251994</c:v>
                </c:pt>
                <c:pt idx="4">
                  <c:v>222972</c:v>
                </c:pt>
                <c:pt idx="5">
                  <c:v>271158</c:v>
                </c:pt>
                <c:pt idx="6" formatCode="0;\-0;0;_-@_-">
                  <c:v>264013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1-B5A8-400F-B602-CE5049FC6F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7"/>
        <c:overlap val="100"/>
        <c:axId val="184350592"/>
        <c:axId val="184352128"/>
      </c:barChart>
      <c:lineChart>
        <c:grouping val="standard"/>
        <c:varyColors val="0"/>
        <c:ser>
          <c:idx val="2"/>
          <c:order val="2"/>
          <c:tx>
            <c:strRef>
              <c:f>WYKRES!$P$5</c:f>
              <c:strCache>
                <c:ptCount val="1"/>
                <c:pt idx="0">
                  <c:v>% do 30 r.ż. do ogółem bezrobotnych (prawa oś)</c:v>
                </c:pt>
              </c:strCache>
            </c:strRef>
          </c:tx>
          <c:spPr>
            <a:ln>
              <a:solidFill>
                <a:schemeClr val="bg1">
                  <a:lumMod val="75000"/>
                </a:schemeClr>
              </a:solidFill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2400" b="1"/>
                </a:pPr>
                <a:endParaRPr lang="pl-P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WYKRES!$AA$2:$AF$2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WYKRES!$AA$5:$AG$5</c:f>
              <c:numCache>
                <c:formatCode>0.0</c:formatCode>
                <c:ptCount val="7"/>
                <c:pt idx="0">
                  <c:v>29.373539584184876</c:v>
                </c:pt>
                <c:pt idx="1">
                  <c:v>27.255337395283696</c:v>
                </c:pt>
                <c:pt idx="2">
                  <c:v>26.102800472569349</c:v>
                </c:pt>
                <c:pt idx="3">
                  <c:v>26.008578906953129</c:v>
                </c:pt>
                <c:pt idx="4">
                  <c:v>25.736229388231873</c:v>
                </c:pt>
                <c:pt idx="5">
                  <c:v>25.912624996177485</c:v>
                </c:pt>
                <c:pt idx="6">
                  <c:v>25.053568344477195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5A8-400F-B602-CE5049FC6F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4630272"/>
        <c:axId val="184628736"/>
      </c:lineChart>
      <c:catAx>
        <c:axId val="184350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 sz="1600"/>
            </a:pPr>
            <a:endParaRPr lang="pl-PL"/>
          </a:p>
        </c:txPr>
        <c:crossAx val="184352128"/>
        <c:crosses val="autoZero"/>
        <c:auto val="1"/>
        <c:lblAlgn val="ctr"/>
        <c:lblOffset val="100"/>
        <c:noMultiLvlLbl val="0"/>
      </c:catAx>
      <c:valAx>
        <c:axId val="184352128"/>
        <c:scaling>
          <c:orientation val="minMax"/>
          <c:min val="0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pl-PL" dirty="0"/>
                  <a:t>w liczbach bezwzględnych</a:t>
                </a:r>
              </a:p>
            </c:rich>
          </c:tx>
          <c:layout>
            <c:manualLayout>
              <c:xMode val="edge"/>
              <c:yMode val="edge"/>
              <c:x val="1.255839741318323E-2"/>
              <c:y val="3.2542401543937623E-2"/>
            </c:manualLayout>
          </c:layout>
          <c:overlay val="0"/>
        </c:title>
        <c:numFmt formatCode="#,##0" sourceLinked="0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pl-PL"/>
          </a:p>
        </c:txPr>
        <c:crossAx val="184350592"/>
        <c:crosses val="autoZero"/>
        <c:crossBetween val="between"/>
      </c:valAx>
      <c:valAx>
        <c:axId val="184628736"/>
        <c:scaling>
          <c:orientation val="minMax"/>
          <c:max val="40"/>
          <c:min val="0"/>
        </c:scaling>
        <c:delete val="0"/>
        <c:axPos val="r"/>
        <c:numFmt formatCode="0.0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pl-PL"/>
          </a:p>
        </c:txPr>
        <c:crossAx val="184630272"/>
        <c:crosses val="max"/>
        <c:crossBetween val="between"/>
      </c:valAx>
      <c:catAx>
        <c:axId val="184630272"/>
        <c:scaling>
          <c:orientation val="minMax"/>
        </c:scaling>
        <c:delete val="1"/>
        <c:axPos val="b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pl-PL" dirty="0"/>
                  <a:t>w %     </a:t>
                </a:r>
              </a:p>
            </c:rich>
          </c:tx>
          <c:layout>
            <c:manualLayout>
              <c:xMode val="edge"/>
              <c:yMode val="edge"/>
              <c:x val="0.88810622588935439"/>
              <c:y val="3.7395020623167519E-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crossAx val="184628736"/>
        <c:crosses val="autoZero"/>
        <c:auto val="1"/>
        <c:lblAlgn val="ctr"/>
        <c:lblOffset val="100"/>
        <c:noMultiLvlLbl val="0"/>
      </c:catAx>
    </c:plotArea>
    <c:legend>
      <c:legendPos val="b"/>
      <c:overlay val="0"/>
      <c:txPr>
        <a:bodyPr rot="0" vert="horz"/>
        <a:lstStyle/>
        <a:p>
          <a:pPr>
            <a:defRPr sz="2000" b="1"/>
          </a:pPr>
          <a:endParaRPr lang="pl-PL"/>
        </a:p>
      </c:txPr>
    </c:legend>
    <c:plotVisOnly val="1"/>
    <c:dispBlanksAs val="gap"/>
    <c:showDLblsOverMax val="0"/>
  </c:chart>
  <c:txPr>
    <a:bodyPr/>
    <a:lstStyle/>
    <a:p>
      <a:pPr>
        <a:defRPr sz="1400"/>
      </a:pPr>
      <a:endParaRPr lang="pl-PL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BACAAD-30D1-43E9-A49B-74252D3BAB5C}" type="doc">
      <dgm:prSet loTypeId="urn:microsoft.com/office/officeart/2005/8/layout/lProcess2" loCatId="relationship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pl-PL"/>
        </a:p>
      </dgm:t>
    </dgm:pt>
    <dgm:pt modelId="{E4AA04BB-7E27-4C89-9869-CEAB9816EB09}">
      <dgm:prSet phldrT="[Tekst]" custT="1"/>
      <dgm:spPr>
        <a:solidFill>
          <a:srgbClr val="FFCCCC"/>
        </a:solidFill>
      </dgm:spPr>
      <dgm:t>
        <a:bodyPr/>
        <a:lstStyle/>
        <a:p>
          <a:r>
            <a:rPr lang="pl-PL" sz="4000" b="1" dirty="0"/>
            <a:t>Współczynnik aktywności zawodowej </a:t>
          </a:r>
        </a:p>
        <a:p>
          <a:r>
            <a:rPr lang="pl-PL" sz="3200" b="0" dirty="0">
              <a:solidFill>
                <a:schemeClr val="tx1"/>
              </a:solidFill>
            </a:rPr>
            <a:t>w grupie 15-64 lata</a:t>
          </a:r>
        </a:p>
      </dgm:t>
    </dgm:pt>
    <dgm:pt modelId="{DDE4BC56-FAAA-4FDC-BC0E-21A71C15E3C7}" type="parTrans" cxnId="{1DB21AD0-840F-4473-9435-59FE2BA207C1}">
      <dgm:prSet/>
      <dgm:spPr/>
      <dgm:t>
        <a:bodyPr/>
        <a:lstStyle/>
        <a:p>
          <a:endParaRPr lang="pl-PL"/>
        </a:p>
      </dgm:t>
    </dgm:pt>
    <dgm:pt modelId="{FDEABF3C-64AC-43A5-A225-56FB1708E96D}" type="sibTrans" cxnId="{1DB21AD0-840F-4473-9435-59FE2BA207C1}">
      <dgm:prSet/>
      <dgm:spPr/>
      <dgm:t>
        <a:bodyPr/>
        <a:lstStyle/>
        <a:p>
          <a:endParaRPr lang="pl-PL"/>
        </a:p>
      </dgm:t>
    </dgm:pt>
    <dgm:pt modelId="{20A9D8F1-AC33-4439-9DFA-EE302BD907CE}">
      <dgm:prSet phldrT="[Tekst]" custT="1"/>
      <dgm:spPr/>
      <dgm:t>
        <a:bodyPr/>
        <a:lstStyle/>
        <a:p>
          <a:r>
            <a:rPr lang="pl-PL" sz="3200" b="1" dirty="0">
              <a:latin typeface="+mn-lt"/>
            </a:rPr>
            <a:t>Polska – 71%</a:t>
          </a:r>
          <a:r>
            <a:rPr lang="pl-PL" sz="3200" b="0" dirty="0">
              <a:latin typeface="+mn-lt"/>
            </a:rPr>
            <a:t> </a:t>
          </a:r>
        </a:p>
        <a:p>
          <a:r>
            <a:rPr lang="pl-PL" sz="2800" b="0" dirty="0">
              <a:latin typeface="+mn-lt"/>
            </a:rPr>
            <a:t>(+0,4 p. p. </a:t>
          </a:r>
        </a:p>
        <a:p>
          <a:r>
            <a:rPr lang="pl-PL" sz="2800" b="0" dirty="0">
              <a:latin typeface="+mn-lt"/>
            </a:rPr>
            <a:t>w porównaniu </a:t>
          </a:r>
        </a:p>
        <a:p>
          <a:r>
            <a:rPr lang="pl-PL" sz="2800" b="0" dirty="0">
              <a:latin typeface="+mn-lt"/>
            </a:rPr>
            <a:t>do 2019 r. )</a:t>
          </a:r>
        </a:p>
      </dgm:t>
    </dgm:pt>
    <dgm:pt modelId="{00EB6ABA-3D09-4ACF-9F21-8683D9CC9332}" type="parTrans" cxnId="{D809FC93-5593-4B2F-96D7-E151F0CB6B0D}">
      <dgm:prSet/>
      <dgm:spPr/>
      <dgm:t>
        <a:bodyPr/>
        <a:lstStyle/>
        <a:p>
          <a:endParaRPr lang="pl-PL"/>
        </a:p>
      </dgm:t>
    </dgm:pt>
    <dgm:pt modelId="{5BB4AA2D-CD23-43BF-B972-792584FF97B7}" type="sibTrans" cxnId="{D809FC93-5593-4B2F-96D7-E151F0CB6B0D}">
      <dgm:prSet/>
      <dgm:spPr/>
      <dgm:t>
        <a:bodyPr/>
        <a:lstStyle/>
        <a:p>
          <a:endParaRPr lang="pl-PL"/>
        </a:p>
      </dgm:t>
    </dgm:pt>
    <dgm:pt modelId="{421F50E3-0933-44B7-89E9-46F874EACF16}">
      <dgm:prSet phldrT="[Tekst]" custT="1"/>
      <dgm:spPr/>
      <dgm:t>
        <a:bodyPr/>
        <a:lstStyle/>
        <a:p>
          <a:r>
            <a:rPr lang="pl-PL" sz="3200" b="1" dirty="0">
              <a:latin typeface="+mn-lt"/>
            </a:rPr>
            <a:t>UE(27) – 72,9% </a:t>
          </a:r>
        </a:p>
        <a:p>
          <a:r>
            <a:rPr lang="pl-PL" sz="2800" b="0" dirty="0">
              <a:latin typeface="+mn-lt"/>
            </a:rPr>
            <a:t>(-0,5 p. p. </a:t>
          </a:r>
        </a:p>
        <a:p>
          <a:r>
            <a:rPr lang="pl-PL" sz="2800" b="0" dirty="0">
              <a:latin typeface="+mn-lt"/>
            </a:rPr>
            <a:t>w porównaniu </a:t>
          </a:r>
        </a:p>
        <a:p>
          <a:r>
            <a:rPr lang="pl-PL" sz="2800" b="0" dirty="0">
              <a:latin typeface="+mn-lt"/>
            </a:rPr>
            <a:t>do 2019 r. )</a:t>
          </a:r>
          <a:endParaRPr lang="pl-PL" sz="2800" b="1" dirty="0">
            <a:latin typeface="+mn-lt"/>
          </a:endParaRPr>
        </a:p>
      </dgm:t>
    </dgm:pt>
    <dgm:pt modelId="{83E44698-EB65-4EF8-922A-C80AEE6E0EE2}" type="parTrans" cxnId="{075229A7-8D35-4CC2-8C55-2787FC39F778}">
      <dgm:prSet/>
      <dgm:spPr/>
      <dgm:t>
        <a:bodyPr/>
        <a:lstStyle/>
        <a:p>
          <a:endParaRPr lang="pl-PL"/>
        </a:p>
      </dgm:t>
    </dgm:pt>
    <dgm:pt modelId="{5C0FF2FA-36A0-4C6D-BC8D-A763BEC3D9A7}" type="sibTrans" cxnId="{075229A7-8D35-4CC2-8C55-2787FC39F778}">
      <dgm:prSet/>
      <dgm:spPr/>
      <dgm:t>
        <a:bodyPr/>
        <a:lstStyle/>
        <a:p>
          <a:endParaRPr lang="pl-PL"/>
        </a:p>
      </dgm:t>
    </dgm:pt>
    <dgm:pt modelId="{7BA115E2-8542-42B9-9609-8DCE30689559}">
      <dgm:prSet phldrT="[Tekst]" custT="1"/>
      <dgm:spPr>
        <a:solidFill>
          <a:srgbClr val="FFCCCC"/>
        </a:solidFill>
      </dgm:spPr>
      <dgm:t>
        <a:bodyPr/>
        <a:lstStyle/>
        <a:p>
          <a:r>
            <a:rPr lang="pl-PL" sz="4000" b="1" dirty="0"/>
            <a:t>Wskaźnik zatrudnienia</a:t>
          </a:r>
        </a:p>
        <a:p>
          <a:r>
            <a:rPr lang="pl-PL" sz="3200" b="0" dirty="0">
              <a:solidFill>
                <a:schemeClr val="tx1"/>
              </a:solidFill>
            </a:rPr>
            <a:t>w grupie 15-64 lata</a:t>
          </a:r>
          <a:endParaRPr lang="pl-PL" sz="3200" b="1" dirty="0"/>
        </a:p>
      </dgm:t>
    </dgm:pt>
    <dgm:pt modelId="{00CA0691-E065-43B8-8256-CE1FCCBF0F2C}" type="parTrans" cxnId="{8C4BD15E-592F-46C1-B321-58B612ECD192}">
      <dgm:prSet/>
      <dgm:spPr/>
      <dgm:t>
        <a:bodyPr/>
        <a:lstStyle/>
        <a:p>
          <a:endParaRPr lang="pl-PL"/>
        </a:p>
      </dgm:t>
    </dgm:pt>
    <dgm:pt modelId="{A8A6CAE0-55F0-4F50-AC3C-B70A67444457}" type="sibTrans" cxnId="{8C4BD15E-592F-46C1-B321-58B612ECD192}">
      <dgm:prSet/>
      <dgm:spPr/>
      <dgm:t>
        <a:bodyPr/>
        <a:lstStyle/>
        <a:p>
          <a:endParaRPr lang="pl-PL"/>
        </a:p>
      </dgm:t>
    </dgm:pt>
    <dgm:pt modelId="{A0A5CE91-D1E3-4106-8937-C4D70DECD05A}">
      <dgm:prSet phldrT="[Tekst]" custT="1"/>
      <dgm:spPr>
        <a:solidFill>
          <a:srgbClr val="FFCCCC"/>
        </a:solidFill>
      </dgm:spPr>
      <dgm:t>
        <a:bodyPr/>
        <a:lstStyle/>
        <a:p>
          <a:r>
            <a:rPr lang="pl-PL" sz="4000" b="1" dirty="0">
              <a:latin typeface="+mn-lt"/>
            </a:rPr>
            <a:t>Stopa bezrobocia</a:t>
          </a:r>
        </a:p>
        <a:p>
          <a:r>
            <a:rPr lang="pl-PL" sz="3200" b="0" dirty="0">
              <a:solidFill>
                <a:schemeClr val="tx1"/>
              </a:solidFill>
            </a:rPr>
            <a:t>w grupie 15-64 lata</a:t>
          </a:r>
          <a:endParaRPr lang="pl-PL" sz="3200" b="1" dirty="0">
            <a:latin typeface="+mn-lt"/>
          </a:endParaRPr>
        </a:p>
      </dgm:t>
    </dgm:pt>
    <dgm:pt modelId="{003254A6-2598-46B3-BD0C-18E2BD774E01}" type="parTrans" cxnId="{6A36F776-B56D-4CEE-B23F-D3D6EFBA06A1}">
      <dgm:prSet/>
      <dgm:spPr/>
      <dgm:t>
        <a:bodyPr/>
        <a:lstStyle/>
        <a:p>
          <a:endParaRPr lang="pl-PL"/>
        </a:p>
      </dgm:t>
    </dgm:pt>
    <dgm:pt modelId="{84E7DA3A-99E4-4D2A-8B8E-2B353638C610}" type="sibTrans" cxnId="{6A36F776-B56D-4CEE-B23F-D3D6EFBA06A1}">
      <dgm:prSet/>
      <dgm:spPr/>
      <dgm:t>
        <a:bodyPr/>
        <a:lstStyle/>
        <a:p>
          <a:endParaRPr lang="pl-PL"/>
        </a:p>
      </dgm:t>
    </dgm:pt>
    <dgm:pt modelId="{40DDC01A-2F0A-4161-9BC8-75AE2994C6B7}">
      <dgm:prSet phldrT="[Tekst]" custT="1"/>
      <dgm:spPr/>
      <dgm:t>
        <a:bodyPr/>
        <a:lstStyle/>
        <a:p>
          <a:r>
            <a:rPr lang="pl-PL" sz="3200" b="1" dirty="0">
              <a:latin typeface="+mn-lt"/>
            </a:rPr>
            <a:t>Polska – 3,2% </a:t>
          </a:r>
        </a:p>
        <a:p>
          <a:r>
            <a:rPr lang="pl-PL" sz="2800" b="0" dirty="0">
              <a:latin typeface="+mn-lt"/>
            </a:rPr>
            <a:t>(-0,1 p. p. </a:t>
          </a:r>
        </a:p>
        <a:p>
          <a:r>
            <a:rPr lang="pl-PL" sz="2800" b="0" dirty="0">
              <a:latin typeface="+mn-lt"/>
            </a:rPr>
            <a:t>w porównaniu </a:t>
          </a:r>
        </a:p>
        <a:p>
          <a:r>
            <a:rPr lang="pl-PL" sz="2800" b="0" dirty="0">
              <a:latin typeface="+mn-lt"/>
            </a:rPr>
            <a:t>do 2019 r. )</a:t>
          </a:r>
          <a:endParaRPr lang="pl-PL" sz="2800" b="1" dirty="0">
            <a:latin typeface="+mn-lt"/>
          </a:endParaRPr>
        </a:p>
      </dgm:t>
    </dgm:pt>
    <dgm:pt modelId="{A099A163-7A46-44EB-B56E-02A0BA068A2F}" type="parTrans" cxnId="{8D146BA1-AEB4-4798-BCB4-E7647F25D9F4}">
      <dgm:prSet/>
      <dgm:spPr/>
      <dgm:t>
        <a:bodyPr/>
        <a:lstStyle/>
        <a:p>
          <a:endParaRPr lang="pl-PL"/>
        </a:p>
      </dgm:t>
    </dgm:pt>
    <dgm:pt modelId="{A9333B58-6597-4728-AB9B-1C8A97D3C0F6}" type="sibTrans" cxnId="{8D146BA1-AEB4-4798-BCB4-E7647F25D9F4}">
      <dgm:prSet/>
      <dgm:spPr/>
      <dgm:t>
        <a:bodyPr/>
        <a:lstStyle/>
        <a:p>
          <a:endParaRPr lang="pl-PL"/>
        </a:p>
      </dgm:t>
    </dgm:pt>
    <dgm:pt modelId="{D2039B57-E1B6-47E2-869B-CCE1F474F9EF}">
      <dgm:prSet phldrT="[Tekst]" custT="1"/>
      <dgm:spPr/>
      <dgm:t>
        <a:bodyPr/>
        <a:lstStyle/>
        <a:p>
          <a:r>
            <a:rPr lang="pl-PL" sz="3200" b="1" dirty="0">
              <a:latin typeface="+mn-lt"/>
            </a:rPr>
            <a:t>UE(27) – 7,2% </a:t>
          </a:r>
        </a:p>
        <a:p>
          <a:r>
            <a:rPr lang="pl-PL" sz="2800" b="0" dirty="0">
              <a:latin typeface="+mn-lt"/>
            </a:rPr>
            <a:t>(+0,4 p. p. </a:t>
          </a:r>
        </a:p>
        <a:p>
          <a:r>
            <a:rPr lang="pl-PL" sz="2800" b="0" dirty="0">
              <a:latin typeface="+mn-lt"/>
            </a:rPr>
            <a:t>w porównaniu </a:t>
          </a:r>
        </a:p>
        <a:p>
          <a:r>
            <a:rPr lang="pl-PL" sz="2800" b="0" dirty="0">
              <a:latin typeface="+mn-lt"/>
            </a:rPr>
            <a:t>do 2019 r. )</a:t>
          </a:r>
          <a:endParaRPr lang="pl-PL" sz="2800" b="1" dirty="0">
            <a:latin typeface="+mn-lt"/>
          </a:endParaRPr>
        </a:p>
      </dgm:t>
    </dgm:pt>
    <dgm:pt modelId="{C15EABE5-F511-412D-BE97-1815E2DBC6D6}" type="parTrans" cxnId="{C59B0D57-63B9-4890-B23A-2A6A980FCDCF}">
      <dgm:prSet/>
      <dgm:spPr/>
      <dgm:t>
        <a:bodyPr/>
        <a:lstStyle/>
        <a:p>
          <a:endParaRPr lang="pl-PL"/>
        </a:p>
      </dgm:t>
    </dgm:pt>
    <dgm:pt modelId="{802E8934-4C78-4385-AF1A-0A6CDF627B68}" type="sibTrans" cxnId="{C59B0D57-63B9-4890-B23A-2A6A980FCDCF}">
      <dgm:prSet/>
      <dgm:spPr/>
      <dgm:t>
        <a:bodyPr/>
        <a:lstStyle/>
        <a:p>
          <a:endParaRPr lang="pl-PL"/>
        </a:p>
      </dgm:t>
    </dgm:pt>
    <dgm:pt modelId="{76CB29C3-2222-4E66-8313-5B9ABC0EA321}">
      <dgm:prSet phldrT="[Tekst]" custT="1"/>
      <dgm:spPr/>
      <dgm:t>
        <a:bodyPr/>
        <a:lstStyle/>
        <a:p>
          <a:r>
            <a:rPr lang="pl-PL" sz="3200" b="1" dirty="0">
              <a:latin typeface="+mn-lt"/>
            </a:rPr>
            <a:t>Polska – 68,7% </a:t>
          </a:r>
        </a:p>
        <a:p>
          <a:r>
            <a:rPr lang="pl-PL" sz="2800" b="0" dirty="0">
              <a:latin typeface="+mn-lt"/>
            </a:rPr>
            <a:t>(+0,5 p. p. </a:t>
          </a:r>
        </a:p>
        <a:p>
          <a:r>
            <a:rPr lang="pl-PL" sz="2800" b="0" dirty="0">
              <a:latin typeface="+mn-lt"/>
            </a:rPr>
            <a:t>w porównaniu </a:t>
          </a:r>
        </a:p>
        <a:p>
          <a:r>
            <a:rPr lang="pl-PL" sz="2800" b="0" dirty="0">
              <a:latin typeface="+mn-lt"/>
            </a:rPr>
            <a:t>do 2019 r. )</a:t>
          </a:r>
          <a:endParaRPr lang="pl-PL" sz="2800" b="1" dirty="0">
            <a:latin typeface="+mn-lt"/>
          </a:endParaRPr>
        </a:p>
      </dgm:t>
    </dgm:pt>
    <dgm:pt modelId="{3ED5B353-2D41-450C-9052-6EE1A6886778}" type="parTrans" cxnId="{0C9D69B7-6834-46F1-A7AA-FE5FBE327BBA}">
      <dgm:prSet/>
      <dgm:spPr/>
      <dgm:t>
        <a:bodyPr/>
        <a:lstStyle/>
        <a:p>
          <a:endParaRPr lang="pl-PL"/>
        </a:p>
      </dgm:t>
    </dgm:pt>
    <dgm:pt modelId="{93ECE2E5-C58D-4F2A-B5E7-9D686DEA1E6E}" type="sibTrans" cxnId="{0C9D69B7-6834-46F1-A7AA-FE5FBE327BBA}">
      <dgm:prSet/>
      <dgm:spPr/>
      <dgm:t>
        <a:bodyPr/>
        <a:lstStyle/>
        <a:p>
          <a:endParaRPr lang="pl-PL"/>
        </a:p>
      </dgm:t>
    </dgm:pt>
    <dgm:pt modelId="{EF3E88AA-2A75-4302-B87C-2A7366C5FE5E}">
      <dgm:prSet phldrT="[Tekst]" custT="1"/>
      <dgm:spPr/>
      <dgm:t>
        <a:bodyPr/>
        <a:lstStyle/>
        <a:p>
          <a:r>
            <a:rPr lang="pl-PL" sz="3200" b="1" dirty="0">
              <a:latin typeface="+mn-lt"/>
            </a:rPr>
            <a:t>UE(27) – 67,6% </a:t>
          </a:r>
        </a:p>
        <a:p>
          <a:r>
            <a:rPr lang="pl-PL" sz="2800" b="0" dirty="0">
              <a:latin typeface="+mn-lt"/>
            </a:rPr>
            <a:t>(-0,8 p. p. </a:t>
          </a:r>
        </a:p>
        <a:p>
          <a:r>
            <a:rPr lang="pl-PL" sz="2800" b="0" dirty="0">
              <a:latin typeface="+mn-lt"/>
            </a:rPr>
            <a:t>w porównaniu </a:t>
          </a:r>
        </a:p>
        <a:p>
          <a:r>
            <a:rPr lang="pl-PL" sz="2800" b="0" dirty="0">
              <a:latin typeface="+mn-lt"/>
            </a:rPr>
            <a:t>do 2019 r. )</a:t>
          </a:r>
          <a:endParaRPr lang="pl-PL" sz="2800" b="1" dirty="0">
            <a:latin typeface="+mn-lt"/>
          </a:endParaRPr>
        </a:p>
      </dgm:t>
    </dgm:pt>
    <dgm:pt modelId="{41793D98-78D8-4C1A-8319-AD80C014EB71}" type="parTrans" cxnId="{A5456D79-60EE-471E-A0BE-970380D72229}">
      <dgm:prSet/>
      <dgm:spPr/>
      <dgm:t>
        <a:bodyPr/>
        <a:lstStyle/>
        <a:p>
          <a:endParaRPr lang="pl-PL"/>
        </a:p>
      </dgm:t>
    </dgm:pt>
    <dgm:pt modelId="{412BBDF3-087D-44A5-B514-7E622516FBDD}" type="sibTrans" cxnId="{A5456D79-60EE-471E-A0BE-970380D72229}">
      <dgm:prSet/>
      <dgm:spPr/>
      <dgm:t>
        <a:bodyPr/>
        <a:lstStyle/>
        <a:p>
          <a:endParaRPr lang="pl-PL"/>
        </a:p>
      </dgm:t>
    </dgm:pt>
    <dgm:pt modelId="{7A0D9914-AB19-4BB2-B2CC-0BF14D186530}" type="pres">
      <dgm:prSet presAssocID="{75BACAAD-30D1-43E9-A49B-74252D3BAB5C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DB9A8E08-E67C-45CB-BA88-F59473A92A87}" type="pres">
      <dgm:prSet presAssocID="{E4AA04BB-7E27-4C89-9869-CEAB9816EB09}" presName="compNode" presStyleCnt="0"/>
      <dgm:spPr/>
    </dgm:pt>
    <dgm:pt modelId="{419EA06A-8920-4C67-A3ED-FE55424C556F}" type="pres">
      <dgm:prSet presAssocID="{E4AA04BB-7E27-4C89-9869-CEAB9816EB09}" presName="aNode" presStyleLbl="bgShp" presStyleIdx="0" presStyleCnt="3"/>
      <dgm:spPr/>
      <dgm:t>
        <a:bodyPr/>
        <a:lstStyle/>
        <a:p>
          <a:endParaRPr lang="pl-PL"/>
        </a:p>
      </dgm:t>
    </dgm:pt>
    <dgm:pt modelId="{678C8F55-EDC1-4214-81E3-701B41DE1E58}" type="pres">
      <dgm:prSet presAssocID="{E4AA04BB-7E27-4C89-9869-CEAB9816EB09}" presName="textNode" presStyleLbl="bgShp" presStyleIdx="0" presStyleCnt="3"/>
      <dgm:spPr/>
      <dgm:t>
        <a:bodyPr/>
        <a:lstStyle/>
        <a:p>
          <a:endParaRPr lang="pl-PL"/>
        </a:p>
      </dgm:t>
    </dgm:pt>
    <dgm:pt modelId="{FEF74542-02ED-4A68-9130-F91586A49429}" type="pres">
      <dgm:prSet presAssocID="{E4AA04BB-7E27-4C89-9869-CEAB9816EB09}" presName="compChildNode" presStyleCnt="0"/>
      <dgm:spPr/>
    </dgm:pt>
    <dgm:pt modelId="{AA3A3639-C042-4F10-8B28-145E6F5C406D}" type="pres">
      <dgm:prSet presAssocID="{E4AA04BB-7E27-4C89-9869-CEAB9816EB09}" presName="theInnerList" presStyleCnt="0"/>
      <dgm:spPr/>
    </dgm:pt>
    <dgm:pt modelId="{E12F3913-BDBC-4CA0-9E2D-68F431BD8E24}" type="pres">
      <dgm:prSet presAssocID="{20A9D8F1-AC33-4439-9DFA-EE302BD907CE}" presName="child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86B0D2F-37E5-4492-86C6-5972CF631C09}" type="pres">
      <dgm:prSet presAssocID="{20A9D8F1-AC33-4439-9DFA-EE302BD907CE}" presName="aSpace2" presStyleCnt="0"/>
      <dgm:spPr/>
    </dgm:pt>
    <dgm:pt modelId="{0798995A-62B4-4451-8D28-E5ADDC04983F}" type="pres">
      <dgm:prSet presAssocID="{421F50E3-0933-44B7-89E9-46F874EACF16}" presName="child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E5A7F50-FE4A-4B52-9613-FB1415F0062B}" type="pres">
      <dgm:prSet presAssocID="{E4AA04BB-7E27-4C89-9869-CEAB9816EB09}" presName="aSpace" presStyleCnt="0"/>
      <dgm:spPr/>
    </dgm:pt>
    <dgm:pt modelId="{08577048-1CA5-4861-A731-1670BBCFA753}" type="pres">
      <dgm:prSet presAssocID="{7BA115E2-8542-42B9-9609-8DCE30689559}" presName="compNode" presStyleCnt="0"/>
      <dgm:spPr/>
    </dgm:pt>
    <dgm:pt modelId="{3BAED0DA-26C3-41C8-9678-A9E1A112740C}" type="pres">
      <dgm:prSet presAssocID="{7BA115E2-8542-42B9-9609-8DCE30689559}" presName="aNode" presStyleLbl="bgShp" presStyleIdx="1" presStyleCnt="3"/>
      <dgm:spPr/>
      <dgm:t>
        <a:bodyPr/>
        <a:lstStyle/>
        <a:p>
          <a:endParaRPr lang="pl-PL"/>
        </a:p>
      </dgm:t>
    </dgm:pt>
    <dgm:pt modelId="{B2C2456A-2A69-40C0-8745-76CC7082C9A6}" type="pres">
      <dgm:prSet presAssocID="{7BA115E2-8542-42B9-9609-8DCE30689559}" presName="textNode" presStyleLbl="bgShp" presStyleIdx="1" presStyleCnt="3"/>
      <dgm:spPr/>
      <dgm:t>
        <a:bodyPr/>
        <a:lstStyle/>
        <a:p>
          <a:endParaRPr lang="pl-PL"/>
        </a:p>
      </dgm:t>
    </dgm:pt>
    <dgm:pt modelId="{EB6DAC67-7B8D-4F91-BAAC-555B0A9F8A53}" type="pres">
      <dgm:prSet presAssocID="{7BA115E2-8542-42B9-9609-8DCE30689559}" presName="compChildNode" presStyleCnt="0"/>
      <dgm:spPr/>
    </dgm:pt>
    <dgm:pt modelId="{E5DC63F8-7944-49C8-9434-0D723C49A67E}" type="pres">
      <dgm:prSet presAssocID="{7BA115E2-8542-42B9-9609-8DCE30689559}" presName="theInnerList" presStyleCnt="0"/>
      <dgm:spPr/>
    </dgm:pt>
    <dgm:pt modelId="{FB168605-5153-4360-9F9A-2163516A9B8D}" type="pres">
      <dgm:prSet presAssocID="{76CB29C3-2222-4E66-8313-5B9ABC0EA321}" presName="child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48FAB9C-EFE4-416C-A769-91702F96C1FA}" type="pres">
      <dgm:prSet presAssocID="{76CB29C3-2222-4E66-8313-5B9ABC0EA321}" presName="aSpace2" presStyleCnt="0"/>
      <dgm:spPr/>
    </dgm:pt>
    <dgm:pt modelId="{F124569F-4EDF-48CF-A19D-858E1AEFD455}" type="pres">
      <dgm:prSet presAssocID="{EF3E88AA-2A75-4302-B87C-2A7366C5FE5E}" presName="child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FAB40B6-7286-4856-BAC8-76F49A779812}" type="pres">
      <dgm:prSet presAssocID="{7BA115E2-8542-42B9-9609-8DCE30689559}" presName="aSpace" presStyleCnt="0"/>
      <dgm:spPr/>
    </dgm:pt>
    <dgm:pt modelId="{3189B44D-7CE1-4149-93BC-0A630A06CBD3}" type="pres">
      <dgm:prSet presAssocID="{A0A5CE91-D1E3-4106-8937-C4D70DECD05A}" presName="compNode" presStyleCnt="0"/>
      <dgm:spPr/>
    </dgm:pt>
    <dgm:pt modelId="{33A0051F-358B-4769-B5E5-9B7FE7F563B3}" type="pres">
      <dgm:prSet presAssocID="{A0A5CE91-D1E3-4106-8937-C4D70DECD05A}" presName="aNode" presStyleLbl="bgShp" presStyleIdx="2" presStyleCnt="3"/>
      <dgm:spPr/>
      <dgm:t>
        <a:bodyPr/>
        <a:lstStyle/>
        <a:p>
          <a:endParaRPr lang="pl-PL"/>
        </a:p>
      </dgm:t>
    </dgm:pt>
    <dgm:pt modelId="{4F965FAF-8EEA-4B37-B557-081C254F374C}" type="pres">
      <dgm:prSet presAssocID="{A0A5CE91-D1E3-4106-8937-C4D70DECD05A}" presName="textNode" presStyleLbl="bgShp" presStyleIdx="2" presStyleCnt="3"/>
      <dgm:spPr/>
      <dgm:t>
        <a:bodyPr/>
        <a:lstStyle/>
        <a:p>
          <a:endParaRPr lang="pl-PL"/>
        </a:p>
      </dgm:t>
    </dgm:pt>
    <dgm:pt modelId="{80BC72BC-2697-4F96-A0EE-C98C5FC39C78}" type="pres">
      <dgm:prSet presAssocID="{A0A5CE91-D1E3-4106-8937-C4D70DECD05A}" presName="compChildNode" presStyleCnt="0"/>
      <dgm:spPr/>
    </dgm:pt>
    <dgm:pt modelId="{B9A67EC3-F1B9-4398-8530-26ED16261958}" type="pres">
      <dgm:prSet presAssocID="{A0A5CE91-D1E3-4106-8937-C4D70DECD05A}" presName="theInnerList" presStyleCnt="0"/>
      <dgm:spPr/>
    </dgm:pt>
    <dgm:pt modelId="{73C0E286-568B-48B2-B11A-E745DDF09217}" type="pres">
      <dgm:prSet presAssocID="{40DDC01A-2F0A-4161-9BC8-75AE2994C6B7}" presName="child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6B737D6-5D08-4014-A7CC-997A77F571BF}" type="pres">
      <dgm:prSet presAssocID="{40DDC01A-2F0A-4161-9BC8-75AE2994C6B7}" presName="aSpace2" presStyleCnt="0"/>
      <dgm:spPr/>
    </dgm:pt>
    <dgm:pt modelId="{B4BE2E65-20A6-4B0D-AFF0-8887CEC30123}" type="pres">
      <dgm:prSet presAssocID="{D2039B57-E1B6-47E2-869B-CCE1F474F9EF}" presName="child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E3E3FD81-A1E0-4840-96E9-4103BDAFF8BA}" type="presOf" srcId="{E4AA04BB-7E27-4C89-9869-CEAB9816EB09}" destId="{419EA06A-8920-4C67-A3ED-FE55424C556F}" srcOrd="0" destOrd="0" presId="urn:microsoft.com/office/officeart/2005/8/layout/lProcess2"/>
    <dgm:cxn modelId="{8D146BA1-AEB4-4798-BCB4-E7647F25D9F4}" srcId="{A0A5CE91-D1E3-4106-8937-C4D70DECD05A}" destId="{40DDC01A-2F0A-4161-9BC8-75AE2994C6B7}" srcOrd="0" destOrd="0" parTransId="{A099A163-7A46-44EB-B56E-02A0BA068A2F}" sibTransId="{A9333B58-6597-4728-AB9B-1C8A97D3C0F6}"/>
    <dgm:cxn modelId="{A7CC7980-8C58-4719-8DE6-5319A4F3634B}" type="presOf" srcId="{D2039B57-E1B6-47E2-869B-CCE1F474F9EF}" destId="{B4BE2E65-20A6-4B0D-AFF0-8887CEC30123}" srcOrd="0" destOrd="0" presId="urn:microsoft.com/office/officeart/2005/8/layout/lProcess2"/>
    <dgm:cxn modelId="{6A36F776-B56D-4CEE-B23F-D3D6EFBA06A1}" srcId="{75BACAAD-30D1-43E9-A49B-74252D3BAB5C}" destId="{A0A5CE91-D1E3-4106-8937-C4D70DECD05A}" srcOrd="2" destOrd="0" parTransId="{003254A6-2598-46B3-BD0C-18E2BD774E01}" sibTransId="{84E7DA3A-99E4-4D2A-8B8E-2B353638C610}"/>
    <dgm:cxn modelId="{959CFD2C-C28B-426B-B76F-45BE894BD61B}" type="presOf" srcId="{7BA115E2-8542-42B9-9609-8DCE30689559}" destId="{B2C2456A-2A69-40C0-8745-76CC7082C9A6}" srcOrd="1" destOrd="0" presId="urn:microsoft.com/office/officeart/2005/8/layout/lProcess2"/>
    <dgm:cxn modelId="{EF5EDE72-FE18-444F-A05A-F685B0DA60A9}" type="presOf" srcId="{A0A5CE91-D1E3-4106-8937-C4D70DECD05A}" destId="{33A0051F-358B-4769-B5E5-9B7FE7F563B3}" srcOrd="0" destOrd="0" presId="urn:microsoft.com/office/officeart/2005/8/layout/lProcess2"/>
    <dgm:cxn modelId="{E4303D04-1647-429A-A4DE-C7A163DCC3E7}" type="presOf" srcId="{A0A5CE91-D1E3-4106-8937-C4D70DECD05A}" destId="{4F965FAF-8EEA-4B37-B557-081C254F374C}" srcOrd="1" destOrd="0" presId="urn:microsoft.com/office/officeart/2005/8/layout/lProcess2"/>
    <dgm:cxn modelId="{73D0745F-A4DA-4DEE-AC6D-5349B483E4D6}" type="presOf" srcId="{421F50E3-0933-44B7-89E9-46F874EACF16}" destId="{0798995A-62B4-4451-8D28-E5ADDC04983F}" srcOrd="0" destOrd="0" presId="urn:microsoft.com/office/officeart/2005/8/layout/lProcess2"/>
    <dgm:cxn modelId="{075229A7-8D35-4CC2-8C55-2787FC39F778}" srcId="{E4AA04BB-7E27-4C89-9869-CEAB9816EB09}" destId="{421F50E3-0933-44B7-89E9-46F874EACF16}" srcOrd="1" destOrd="0" parTransId="{83E44698-EB65-4EF8-922A-C80AEE6E0EE2}" sibTransId="{5C0FF2FA-36A0-4C6D-BC8D-A763BEC3D9A7}"/>
    <dgm:cxn modelId="{A5456D79-60EE-471E-A0BE-970380D72229}" srcId="{7BA115E2-8542-42B9-9609-8DCE30689559}" destId="{EF3E88AA-2A75-4302-B87C-2A7366C5FE5E}" srcOrd="1" destOrd="0" parTransId="{41793D98-78D8-4C1A-8319-AD80C014EB71}" sibTransId="{412BBDF3-087D-44A5-B514-7E622516FBDD}"/>
    <dgm:cxn modelId="{8C4BD15E-592F-46C1-B321-58B612ECD192}" srcId="{75BACAAD-30D1-43E9-A49B-74252D3BAB5C}" destId="{7BA115E2-8542-42B9-9609-8DCE30689559}" srcOrd="1" destOrd="0" parTransId="{00CA0691-E065-43B8-8256-CE1FCCBF0F2C}" sibTransId="{A8A6CAE0-55F0-4F50-AC3C-B70A67444457}"/>
    <dgm:cxn modelId="{D809FC93-5593-4B2F-96D7-E151F0CB6B0D}" srcId="{E4AA04BB-7E27-4C89-9869-CEAB9816EB09}" destId="{20A9D8F1-AC33-4439-9DFA-EE302BD907CE}" srcOrd="0" destOrd="0" parTransId="{00EB6ABA-3D09-4ACF-9F21-8683D9CC9332}" sibTransId="{5BB4AA2D-CD23-43BF-B972-792584FF97B7}"/>
    <dgm:cxn modelId="{5A7AB1BC-35D0-421C-9CE9-312C3B48959E}" type="presOf" srcId="{20A9D8F1-AC33-4439-9DFA-EE302BD907CE}" destId="{E12F3913-BDBC-4CA0-9E2D-68F431BD8E24}" srcOrd="0" destOrd="0" presId="urn:microsoft.com/office/officeart/2005/8/layout/lProcess2"/>
    <dgm:cxn modelId="{C59B0D57-63B9-4890-B23A-2A6A980FCDCF}" srcId="{A0A5CE91-D1E3-4106-8937-C4D70DECD05A}" destId="{D2039B57-E1B6-47E2-869B-CCE1F474F9EF}" srcOrd="1" destOrd="0" parTransId="{C15EABE5-F511-412D-BE97-1815E2DBC6D6}" sibTransId="{802E8934-4C78-4385-AF1A-0A6CDF627B68}"/>
    <dgm:cxn modelId="{0C9D69B7-6834-46F1-A7AA-FE5FBE327BBA}" srcId="{7BA115E2-8542-42B9-9609-8DCE30689559}" destId="{76CB29C3-2222-4E66-8313-5B9ABC0EA321}" srcOrd="0" destOrd="0" parTransId="{3ED5B353-2D41-450C-9052-6EE1A6886778}" sibTransId="{93ECE2E5-C58D-4F2A-B5E7-9D686DEA1E6E}"/>
    <dgm:cxn modelId="{D5CB78A8-5796-4796-B0CA-C90AC5897B44}" type="presOf" srcId="{40DDC01A-2F0A-4161-9BC8-75AE2994C6B7}" destId="{73C0E286-568B-48B2-B11A-E745DDF09217}" srcOrd="0" destOrd="0" presId="urn:microsoft.com/office/officeart/2005/8/layout/lProcess2"/>
    <dgm:cxn modelId="{425DB677-7128-482D-B2DD-F4E6BC734787}" type="presOf" srcId="{75BACAAD-30D1-43E9-A49B-74252D3BAB5C}" destId="{7A0D9914-AB19-4BB2-B2CC-0BF14D186530}" srcOrd="0" destOrd="0" presId="urn:microsoft.com/office/officeart/2005/8/layout/lProcess2"/>
    <dgm:cxn modelId="{95BF3E6A-0CFD-4C2B-935E-3931B8A82BE5}" type="presOf" srcId="{EF3E88AA-2A75-4302-B87C-2A7366C5FE5E}" destId="{F124569F-4EDF-48CF-A19D-858E1AEFD455}" srcOrd="0" destOrd="0" presId="urn:microsoft.com/office/officeart/2005/8/layout/lProcess2"/>
    <dgm:cxn modelId="{38624054-02C0-4FCC-B278-7AC786B8214E}" type="presOf" srcId="{E4AA04BB-7E27-4C89-9869-CEAB9816EB09}" destId="{678C8F55-EDC1-4214-81E3-701B41DE1E58}" srcOrd="1" destOrd="0" presId="urn:microsoft.com/office/officeart/2005/8/layout/lProcess2"/>
    <dgm:cxn modelId="{7257C844-E031-421A-BAB9-A96864B7DEAF}" type="presOf" srcId="{76CB29C3-2222-4E66-8313-5B9ABC0EA321}" destId="{FB168605-5153-4360-9F9A-2163516A9B8D}" srcOrd="0" destOrd="0" presId="urn:microsoft.com/office/officeart/2005/8/layout/lProcess2"/>
    <dgm:cxn modelId="{1DB21AD0-840F-4473-9435-59FE2BA207C1}" srcId="{75BACAAD-30D1-43E9-A49B-74252D3BAB5C}" destId="{E4AA04BB-7E27-4C89-9869-CEAB9816EB09}" srcOrd="0" destOrd="0" parTransId="{DDE4BC56-FAAA-4FDC-BC0E-21A71C15E3C7}" sibTransId="{FDEABF3C-64AC-43A5-A225-56FB1708E96D}"/>
    <dgm:cxn modelId="{A41D0915-9452-416F-85BA-80CE617CCF02}" type="presOf" srcId="{7BA115E2-8542-42B9-9609-8DCE30689559}" destId="{3BAED0DA-26C3-41C8-9678-A9E1A112740C}" srcOrd="0" destOrd="0" presId="urn:microsoft.com/office/officeart/2005/8/layout/lProcess2"/>
    <dgm:cxn modelId="{A2155959-2288-4702-BBAC-5B3B49BCCAC8}" type="presParOf" srcId="{7A0D9914-AB19-4BB2-B2CC-0BF14D186530}" destId="{DB9A8E08-E67C-45CB-BA88-F59473A92A87}" srcOrd="0" destOrd="0" presId="urn:microsoft.com/office/officeart/2005/8/layout/lProcess2"/>
    <dgm:cxn modelId="{C1A3ABE2-B8BB-44EF-A3A0-F431A6099223}" type="presParOf" srcId="{DB9A8E08-E67C-45CB-BA88-F59473A92A87}" destId="{419EA06A-8920-4C67-A3ED-FE55424C556F}" srcOrd="0" destOrd="0" presId="urn:microsoft.com/office/officeart/2005/8/layout/lProcess2"/>
    <dgm:cxn modelId="{FE9F934B-F83D-4224-8023-1D97D27179FF}" type="presParOf" srcId="{DB9A8E08-E67C-45CB-BA88-F59473A92A87}" destId="{678C8F55-EDC1-4214-81E3-701B41DE1E58}" srcOrd="1" destOrd="0" presId="urn:microsoft.com/office/officeart/2005/8/layout/lProcess2"/>
    <dgm:cxn modelId="{84CA7494-415F-427B-86DE-D36895CAE05D}" type="presParOf" srcId="{DB9A8E08-E67C-45CB-BA88-F59473A92A87}" destId="{FEF74542-02ED-4A68-9130-F91586A49429}" srcOrd="2" destOrd="0" presId="urn:microsoft.com/office/officeart/2005/8/layout/lProcess2"/>
    <dgm:cxn modelId="{33F65C65-6723-4DBE-AE9B-BBD81B39B446}" type="presParOf" srcId="{FEF74542-02ED-4A68-9130-F91586A49429}" destId="{AA3A3639-C042-4F10-8B28-145E6F5C406D}" srcOrd="0" destOrd="0" presId="urn:microsoft.com/office/officeart/2005/8/layout/lProcess2"/>
    <dgm:cxn modelId="{C4DD650B-8497-4ACF-9613-EB64C2273FF7}" type="presParOf" srcId="{AA3A3639-C042-4F10-8B28-145E6F5C406D}" destId="{E12F3913-BDBC-4CA0-9E2D-68F431BD8E24}" srcOrd="0" destOrd="0" presId="urn:microsoft.com/office/officeart/2005/8/layout/lProcess2"/>
    <dgm:cxn modelId="{70C61A2D-3866-44DA-9E2A-B51142307D0F}" type="presParOf" srcId="{AA3A3639-C042-4F10-8B28-145E6F5C406D}" destId="{D86B0D2F-37E5-4492-86C6-5972CF631C09}" srcOrd="1" destOrd="0" presId="urn:microsoft.com/office/officeart/2005/8/layout/lProcess2"/>
    <dgm:cxn modelId="{51CF7D9A-7491-47DC-A4B3-C24650AE0811}" type="presParOf" srcId="{AA3A3639-C042-4F10-8B28-145E6F5C406D}" destId="{0798995A-62B4-4451-8D28-E5ADDC04983F}" srcOrd="2" destOrd="0" presId="urn:microsoft.com/office/officeart/2005/8/layout/lProcess2"/>
    <dgm:cxn modelId="{82B9B105-3AA4-4CE9-A7A6-18DB6B9D28C2}" type="presParOf" srcId="{7A0D9914-AB19-4BB2-B2CC-0BF14D186530}" destId="{3E5A7F50-FE4A-4B52-9613-FB1415F0062B}" srcOrd="1" destOrd="0" presId="urn:microsoft.com/office/officeart/2005/8/layout/lProcess2"/>
    <dgm:cxn modelId="{35FF233C-063A-43D4-8651-AEDA35E35587}" type="presParOf" srcId="{7A0D9914-AB19-4BB2-B2CC-0BF14D186530}" destId="{08577048-1CA5-4861-A731-1670BBCFA753}" srcOrd="2" destOrd="0" presId="urn:microsoft.com/office/officeart/2005/8/layout/lProcess2"/>
    <dgm:cxn modelId="{BA4C1BF9-BE63-455B-B32D-4C0412C21CA6}" type="presParOf" srcId="{08577048-1CA5-4861-A731-1670BBCFA753}" destId="{3BAED0DA-26C3-41C8-9678-A9E1A112740C}" srcOrd="0" destOrd="0" presId="urn:microsoft.com/office/officeart/2005/8/layout/lProcess2"/>
    <dgm:cxn modelId="{9A66AA05-2D1E-43B8-8325-F3D40103E002}" type="presParOf" srcId="{08577048-1CA5-4861-A731-1670BBCFA753}" destId="{B2C2456A-2A69-40C0-8745-76CC7082C9A6}" srcOrd="1" destOrd="0" presId="urn:microsoft.com/office/officeart/2005/8/layout/lProcess2"/>
    <dgm:cxn modelId="{FBCCE0E2-C701-4B43-8608-A6CEFF499E16}" type="presParOf" srcId="{08577048-1CA5-4861-A731-1670BBCFA753}" destId="{EB6DAC67-7B8D-4F91-BAAC-555B0A9F8A53}" srcOrd="2" destOrd="0" presId="urn:microsoft.com/office/officeart/2005/8/layout/lProcess2"/>
    <dgm:cxn modelId="{CA5774AE-4566-4247-A746-AE2704AC4F0F}" type="presParOf" srcId="{EB6DAC67-7B8D-4F91-BAAC-555B0A9F8A53}" destId="{E5DC63F8-7944-49C8-9434-0D723C49A67E}" srcOrd="0" destOrd="0" presId="urn:microsoft.com/office/officeart/2005/8/layout/lProcess2"/>
    <dgm:cxn modelId="{69683D50-C727-40DA-BF2D-4B1AD57B4EBF}" type="presParOf" srcId="{E5DC63F8-7944-49C8-9434-0D723C49A67E}" destId="{FB168605-5153-4360-9F9A-2163516A9B8D}" srcOrd="0" destOrd="0" presId="urn:microsoft.com/office/officeart/2005/8/layout/lProcess2"/>
    <dgm:cxn modelId="{D111E7C5-D16E-44A2-A642-BE7A36738CCB}" type="presParOf" srcId="{E5DC63F8-7944-49C8-9434-0D723C49A67E}" destId="{E48FAB9C-EFE4-416C-A769-91702F96C1FA}" srcOrd="1" destOrd="0" presId="urn:microsoft.com/office/officeart/2005/8/layout/lProcess2"/>
    <dgm:cxn modelId="{12712040-0F55-4CBB-8916-BAE405B315A0}" type="presParOf" srcId="{E5DC63F8-7944-49C8-9434-0D723C49A67E}" destId="{F124569F-4EDF-48CF-A19D-858E1AEFD455}" srcOrd="2" destOrd="0" presId="urn:microsoft.com/office/officeart/2005/8/layout/lProcess2"/>
    <dgm:cxn modelId="{D3869554-C6DB-4050-8E25-619F9AAE9261}" type="presParOf" srcId="{7A0D9914-AB19-4BB2-B2CC-0BF14D186530}" destId="{3FAB40B6-7286-4856-BAC8-76F49A779812}" srcOrd="3" destOrd="0" presId="urn:microsoft.com/office/officeart/2005/8/layout/lProcess2"/>
    <dgm:cxn modelId="{B63053F7-396E-49B0-9787-FD5AED0D9853}" type="presParOf" srcId="{7A0D9914-AB19-4BB2-B2CC-0BF14D186530}" destId="{3189B44D-7CE1-4149-93BC-0A630A06CBD3}" srcOrd="4" destOrd="0" presId="urn:microsoft.com/office/officeart/2005/8/layout/lProcess2"/>
    <dgm:cxn modelId="{788DDB28-2D6C-4A3C-86A2-FC5D69267B99}" type="presParOf" srcId="{3189B44D-7CE1-4149-93BC-0A630A06CBD3}" destId="{33A0051F-358B-4769-B5E5-9B7FE7F563B3}" srcOrd="0" destOrd="0" presId="urn:microsoft.com/office/officeart/2005/8/layout/lProcess2"/>
    <dgm:cxn modelId="{3E6AF780-9BD2-4F2D-A4D6-A74CCCD6C057}" type="presParOf" srcId="{3189B44D-7CE1-4149-93BC-0A630A06CBD3}" destId="{4F965FAF-8EEA-4B37-B557-081C254F374C}" srcOrd="1" destOrd="0" presId="urn:microsoft.com/office/officeart/2005/8/layout/lProcess2"/>
    <dgm:cxn modelId="{8CD9D71E-410B-4410-95CE-D1773DA66249}" type="presParOf" srcId="{3189B44D-7CE1-4149-93BC-0A630A06CBD3}" destId="{80BC72BC-2697-4F96-A0EE-C98C5FC39C78}" srcOrd="2" destOrd="0" presId="urn:microsoft.com/office/officeart/2005/8/layout/lProcess2"/>
    <dgm:cxn modelId="{1EC8C7C7-8279-4F3B-85F3-BCBF8A40538D}" type="presParOf" srcId="{80BC72BC-2697-4F96-A0EE-C98C5FC39C78}" destId="{B9A67EC3-F1B9-4398-8530-26ED16261958}" srcOrd="0" destOrd="0" presId="urn:microsoft.com/office/officeart/2005/8/layout/lProcess2"/>
    <dgm:cxn modelId="{4487097D-53C2-4880-9E22-E1BB690200CF}" type="presParOf" srcId="{B9A67EC3-F1B9-4398-8530-26ED16261958}" destId="{73C0E286-568B-48B2-B11A-E745DDF09217}" srcOrd="0" destOrd="0" presId="urn:microsoft.com/office/officeart/2005/8/layout/lProcess2"/>
    <dgm:cxn modelId="{45885229-7486-46EE-AD47-FF38264F835D}" type="presParOf" srcId="{B9A67EC3-F1B9-4398-8530-26ED16261958}" destId="{66B737D6-5D08-4014-A7CC-997A77F571BF}" srcOrd="1" destOrd="0" presId="urn:microsoft.com/office/officeart/2005/8/layout/lProcess2"/>
    <dgm:cxn modelId="{01DEE2AC-D260-452C-BEC4-EBD9861C4765}" type="presParOf" srcId="{B9A67EC3-F1B9-4398-8530-26ED16261958}" destId="{B4BE2E65-20A6-4B0D-AFF0-8887CEC30123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5BACAAD-30D1-43E9-A49B-74252D3BAB5C}" type="doc">
      <dgm:prSet loTypeId="urn:microsoft.com/office/officeart/2005/8/layout/lProcess2" loCatId="relationship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pl-PL"/>
        </a:p>
      </dgm:t>
    </dgm:pt>
    <dgm:pt modelId="{E4AA04BB-7E27-4C89-9869-CEAB9816EB09}">
      <dgm:prSet phldrT="[Tekst]" custT="1"/>
      <dgm:spPr>
        <a:solidFill>
          <a:srgbClr val="FFCCCC"/>
        </a:solidFill>
      </dgm:spPr>
      <dgm:t>
        <a:bodyPr/>
        <a:lstStyle/>
        <a:p>
          <a:r>
            <a:rPr lang="pl-PL" sz="4000" b="1" dirty="0"/>
            <a:t>Współczynnik aktywności zawodowej </a:t>
          </a:r>
        </a:p>
        <a:p>
          <a:r>
            <a:rPr lang="pl-PL" sz="3200" b="0" dirty="0">
              <a:solidFill>
                <a:schemeClr val="tx1"/>
              </a:solidFill>
            </a:rPr>
            <a:t>w grupie 15-29 lat</a:t>
          </a:r>
        </a:p>
      </dgm:t>
    </dgm:pt>
    <dgm:pt modelId="{DDE4BC56-FAAA-4FDC-BC0E-21A71C15E3C7}" type="parTrans" cxnId="{1DB21AD0-840F-4473-9435-59FE2BA207C1}">
      <dgm:prSet/>
      <dgm:spPr/>
      <dgm:t>
        <a:bodyPr/>
        <a:lstStyle/>
        <a:p>
          <a:endParaRPr lang="pl-PL"/>
        </a:p>
      </dgm:t>
    </dgm:pt>
    <dgm:pt modelId="{FDEABF3C-64AC-43A5-A225-56FB1708E96D}" type="sibTrans" cxnId="{1DB21AD0-840F-4473-9435-59FE2BA207C1}">
      <dgm:prSet/>
      <dgm:spPr/>
      <dgm:t>
        <a:bodyPr/>
        <a:lstStyle/>
        <a:p>
          <a:endParaRPr lang="pl-PL"/>
        </a:p>
      </dgm:t>
    </dgm:pt>
    <dgm:pt modelId="{20A9D8F1-AC33-4439-9DFA-EE302BD907CE}">
      <dgm:prSet phldrT="[Tekst]" custT="1"/>
      <dgm:spPr/>
      <dgm:t>
        <a:bodyPr/>
        <a:lstStyle/>
        <a:p>
          <a:r>
            <a:rPr lang="pl-PL" sz="3200" b="1" dirty="0">
              <a:latin typeface="+mn-lt"/>
            </a:rPr>
            <a:t>Polska – 51,6%</a:t>
          </a:r>
          <a:r>
            <a:rPr lang="pl-PL" sz="3200" b="0" dirty="0">
              <a:latin typeface="+mn-lt"/>
            </a:rPr>
            <a:t> </a:t>
          </a:r>
        </a:p>
        <a:p>
          <a:r>
            <a:rPr lang="pl-PL" sz="2800" b="0" dirty="0">
              <a:latin typeface="+mn-lt"/>
            </a:rPr>
            <a:t>(-2,8 p. p.  </a:t>
          </a:r>
        </a:p>
        <a:p>
          <a:r>
            <a:rPr lang="pl-PL" sz="2800" b="0" dirty="0">
              <a:latin typeface="+mn-lt"/>
            </a:rPr>
            <a:t>w porównaniu </a:t>
          </a:r>
        </a:p>
        <a:p>
          <a:r>
            <a:rPr lang="pl-PL" sz="2800" b="0" dirty="0">
              <a:latin typeface="+mn-lt"/>
            </a:rPr>
            <a:t>do 2019 r. )</a:t>
          </a:r>
        </a:p>
      </dgm:t>
    </dgm:pt>
    <dgm:pt modelId="{00EB6ABA-3D09-4ACF-9F21-8683D9CC9332}" type="parTrans" cxnId="{D809FC93-5593-4B2F-96D7-E151F0CB6B0D}">
      <dgm:prSet/>
      <dgm:spPr/>
      <dgm:t>
        <a:bodyPr/>
        <a:lstStyle/>
        <a:p>
          <a:endParaRPr lang="pl-PL"/>
        </a:p>
      </dgm:t>
    </dgm:pt>
    <dgm:pt modelId="{5BB4AA2D-CD23-43BF-B972-792584FF97B7}" type="sibTrans" cxnId="{D809FC93-5593-4B2F-96D7-E151F0CB6B0D}">
      <dgm:prSet/>
      <dgm:spPr/>
      <dgm:t>
        <a:bodyPr/>
        <a:lstStyle/>
        <a:p>
          <a:endParaRPr lang="pl-PL"/>
        </a:p>
      </dgm:t>
    </dgm:pt>
    <dgm:pt modelId="{421F50E3-0933-44B7-89E9-46F874EACF16}">
      <dgm:prSet phldrT="[Tekst]" custT="1"/>
      <dgm:spPr/>
      <dgm:t>
        <a:bodyPr/>
        <a:lstStyle/>
        <a:p>
          <a:r>
            <a:rPr lang="pl-PL" sz="3200" b="1" dirty="0">
              <a:latin typeface="+mn-lt"/>
            </a:rPr>
            <a:t>UE(27) – 53,2% </a:t>
          </a:r>
        </a:p>
        <a:p>
          <a:r>
            <a:rPr lang="pl-PL" sz="2800" b="0" dirty="0">
              <a:latin typeface="+mn-lt"/>
            </a:rPr>
            <a:t>(-1,5 p. p. </a:t>
          </a:r>
        </a:p>
        <a:p>
          <a:r>
            <a:rPr lang="pl-PL" sz="2800" b="0" dirty="0">
              <a:latin typeface="+mn-lt"/>
            </a:rPr>
            <a:t>w porównaniu </a:t>
          </a:r>
        </a:p>
        <a:p>
          <a:r>
            <a:rPr lang="pl-PL" sz="2800" b="0" dirty="0">
              <a:latin typeface="+mn-lt"/>
            </a:rPr>
            <a:t>do 2019 r. )</a:t>
          </a:r>
          <a:endParaRPr lang="pl-PL" sz="2800" b="1" dirty="0">
            <a:latin typeface="+mn-lt"/>
          </a:endParaRPr>
        </a:p>
      </dgm:t>
    </dgm:pt>
    <dgm:pt modelId="{83E44698-EB65-4EF8-922A-C80AEE6E0EE2}" type="parTrans" cxnId="{075229A7-8D35-4CC2-8C55-2787FC39F778}">
      <dgm:prSet/>
      <dgm:spPr/>
      <dgm:t>
        <a:bodyPr/>
        <a:lstStyle/>
        <a:p>
          <a:endParaRPr lang="pl-PL"/>
        </a:p>
      </dgm:t>
    </dgm:pt>
    <dgm:pt modelId="{5C0FF2FA-36A0-4C6D-BC8D-A763BEC3D9A7}" type="sibTrans" cxnId="{075229A7-8D35-4CC2-8C55-2787FC39F778}">
      <dgm:prSet/>
      <dgm:spPr/>
      <dgm:t>
        <a:bodyPr/>
        <a:lstStyle/>
        <a:p>
          <a:endParaRPr lang="pl-PL"/>
        </a:p>
      </dgm:t>
    </dgm:pt>
    <dgm:pt modelId="{7BA115E2-8542-42B9-9609-8DCE30689559}">
      <dgm:prSet phldrT="[Tekst]" custT="1"/>
      <dgm:spPr>
        <a:solidFill>
          <a:srgbClr val="FFCCCC"/>
        </a:solidFill>
      </dgm:spPr>
      <dgm:t>
        <a:bodyPr/>
        <a:lstStyle/>
        <a:p>
          <a:r>
            <a:rPr lang="pl-PL" sz="4000" b="1" dirty="0"/>
            <a:t>Wskaźnik zatrudnienia</a:t>
          </a:r>
        </a:p>
        <a:p>
          <a:r>
            <a:rPr lang="pl-PL" sz="3200" b="0" dirty="0">
              <a:solidFill>
                <a:schemeClr val="tx1"/>
              </a:solidFill>
            </a:rPr>
            <a:t>w grupie 15-29 lat</a:t>
          </a:r>
          <a:endParaRPr lang="pl-PL" sz="2800" b="1" dirty="0">
            <a:solidFill>
              <a:schemeClr val="tx1"/>
            </a:solidFill>
          </a:endParaRPr>
        </a:p>
      </dgm:t>
    </dgm:pt>
    <dgm:pt modelId="{00CA0691-E065-43B8-8256-CE1FCCBF0F2C}" type="parTrans" cxnId="{8C4BD15E-592F-46C1-B321-58B612ECD192}">
      <dgm:prSet/>
      <dgm:spPr/>
      <dgm:t>
        <a:bodyPr/>
        <a:lstStyle/>
        <a:p>
          <a:endParaRPr lang="pl-PL"/>
        </a:p>
      </dgm:t>
    </dgm:pt>
    <dgm:pt modelId="{A8A6CAE0-55F0-4F50-AC3C-B70A67444457}" type="sibTrans" cxnId="{8C4BD15E-592F-46C1-B321-58B612ECD192}">
      <dgm:prSet/>
      <dgm:spPr/>
      <dgm:t>
        <a:bodyPr/>
        <a:lstStyle/>
        <a:p>
          <a:endParaRPr lang="pl-PL"/>
        </a:p>
      </dgm:t>
    </dgm:pt>
    <dgm:pt modelId="{A0A5CE91-D1E3-4106-8937-C4D70DECD05A}">
      <dgm:prSet phldrT="[Tekst]" custT="1"/>
      <dgm:spPr>
        <a:solidFill>
          <a:srgbClr val="FFCCCC"/>
        </a:solidFill>
      </dgm:spPr>
      <dgm:t>
        <a:bodyPr/>
        <a:lstStyle/>
        <a:p>
          <a:r>
            <a:rPr lang="pl-PL" sz="4000" b="1" dirty="0">
              <a:latin typeface="+mn-lt"/>
            </a:rPr>
            <a:t>Stopa bezrobocia</a:t>
          </a:r>
        </a:p>
        <a:p>
          <a:r>
            <a:rPr lang="pl-PL" sz="3200" b="0" dirty="0">
              <a:solidFill>
                <a:schemeClr val="tx1"/>
              </a:solidFill>
            </a:rPr>
            <a:t>w grupie 15-29 lat</a:t>
          </a:r>
          <a:endParaRPr lang="pl-PL" sz="2800" b="1" dirty="0">
            <a:solidFill>
              <a:schemeClr val="tx1"/>
            </a:solidFill>
            <a:latin typeface="+mn-lt"/>
          </a:endParaRPr>
        </a:p>
      </dgm:t>
    </dgm:pt>
    <dgm:pt modelId="{003254A6-2598-46B3-BD0C-18E2BD774E01}" type="parTrans" cxnId="{6A36F776-B56D-4CEE-B23F-D3D6EFBA06A1}">
      <dgm:prSet/>
      <dgm:spPr/>
      <dgm:t>
        <a:bodyPr/>
        <a:lstStyle/>
        <a:p>
          <a:endParaRPr lang="pl-PL"/>
        </a:p>
      </dgm:t>
    </dgm:pt>
    <dgm:pt modelId="{84E7DA3A-99E4-4D2A-8B8E-2B353638C610}" type="sibTrans" cxnId="{6A36F776-B56D-4CEE-B23F-D3D6EFBA06A1}">
      <dgm:prSet/>
      <dgm:spPr/>
      <dgm:t>
        <a:bodyPr/>
        <a:lstStyle/>
        <a:p>
          <a:endParaRPr lang="pl-PL"/>
        </a:p>
      </dgm:t>
    </dgm:pt>
    <dgm:pt modelId="{40DDC01A-2F0A-4161-9BC8-75AE2994C6B7}">
      <dgm:prSet phldrT="[Tekst]" custT="1"/>
      <dgm:spPr/>
      <dgm:t>
        <a:bodyPr/>
        <a:lstStyle/>
        <a:p>
          <a:r>
            <a:rPr lang="pl-PL" sz="3200" b="1" dirty="0">
              <a:latin typeface="+mn-lt"/>
            </a:rPr>
            <a:t>Polska – 7,1% </a:t>
          </a:r>
        </a:p>
        <a:p>
          <a:r>
            <a:rPr lang="pl-PL" sz="2800" b="0" dirty="0">
              <a:latin typeface="+mn-lt"/>
            </a:rPr>
            <a:t>(+0,5 p. p. </a:t>
          </a:r>
        </a:p>
        <a:p>
          <a:r>
            <a:rPr lang="pl-PL" sz="2800" b="0" dirty="0">
              <a:latin typeface="+mn-lt"/>
            </a:rPr>
            <a:t>w porównaniu </a:t>
          </a:r>
        </a:p>
        <a:p>
          <a:r>
            <a:rPr lang="pl-PL" sz="2800" b="0" dirty="0">
              <a:latin typeface="+mn-lt"/>
            </a:rPr>
            <a:t>do 2019 r. )</a:t>
          </a:r>
          <a:endParaRPr lang="pl-PL" sz="2800" b="1" dirty="0">
            <a:latin typeface="+mn-lt"/>
          </a:endParaRPr>
        </a:p>
      </dgm:t>
    </dgm:pt>
    <dgm:pt modelId="{A099A163-7A46-44EB-B56E-02A0BA068A2F}" type="parTrans" cxnId="{8D146BA1-AEB4-4798-BCB4-E7647F25D9F4}">
      <dgm:prSet/>
      <dgm:spPr/>
      <dgm:t>
        <a:bodyPr/>
        <a:lstStyle/>
        <a:p>
          <a:endParaRPr lang="pl-PL"/>
        </a:p>
      </dgm:t>
    </dgm:pt>
    <dgm:pt modelId="{A9333B58-6597-4728-AB9B-1C8A97D3C0F6}" type="sibTrans" cxnId="{8D146BA1-AEB4-4798-BCB4-E7647F25D9F4}">
      <dgm:prSet/>
      <dgm:spPr/>
      <dgm:t>
        <a:bodyPr/>
        <a:lstStyle/>
        <a:p>
          <a:endParaRPr lang="pl-PL"/>
        </a:p>
      </dgm:t>
    </dgm:pt>
    <dgm:pt modelId="{D2039B57-E1B6-47E2-869B-CCE1F474F9EF}">
      <dgm:prSet phldrT="[Tekst]" custT="1"/>
      <dgm:spPr/>
      <dgm:t>
        <a:bodyPr/>
        <a:lstStyle/>
        <a:p>
          <a:r>
            <a:rPr lang="pl-PL" sz="3200" b="1" dirty="0">
              <a:latin typeface="+mn-lt"/>
            </a:rPr>
            <a:t>UE(27) – 13,2% </a:t>
          </a:r>
        </a:p>
        <a:p>
          <a:r>
            <a:rPr lang="pl-PL" sz="2800" b="0" dirty="0">
              <a:latin typeface="+mn-lt"/>
            </a:rPr>
            <a:t>(+1,3 p. p. </a:t>
          </a:r>
        </a:p>
        <a:p>
          <a:r>
            <a:rPr lang="pl-PL" sz="2800" b="0" dirty="0">
              <a:latin typeface="+mn-lt"/>
            </a:rPr>
            <a:t>w porównaniu </a:t>
          </a:r>
        </a:p>
        <a:p>
          <a:r>
            <a:rPr lang="pl-PL" sz="2800" b="0" dirty="0">
              <a:latin typeface="+mn-lt"/>
            </a:rPr>
            <a:t>do 2019 r. )</a:t>
          </a:r>
          <a:endParaRPr lang="pl-PL" sz="2800" b="1" dirty="0">
            <a:latin typeface="+mn-lt"/>
          </a:endParaRPr>
        </a:p>
      </dgm:t>
    </dgm:pt>
    <dgm:pt modelId="{C15EABE5-F511-412D-BE97-1815E2DBC6D6}" type="parTrans" cxnId="{C59B0D57-63B9-4890-B23A-2A6A980FCDCF}">
      <dgm:prSet/>
      <dgm:spPr/>
      <dgm:t>
        <a:bodyPr/>
        <a:lstStyle/>
        <a:p>
          <a:endParaRPr lang="pl-PL"/>
        </a:p>
      </dgm:t>
    </dgm:pt>
    <dgm:pt modelId="{802E8934-4C78-4385-AF1A-0A6CDF627B68}" type="sibTrans" cxnId="{C59B0D57-63B9-4890-B23A-2A6A980FCDCF}">
      <dgm:prSet/>
      <dgm:spPr/>
      <dgm:t>
        <a:bodyPr/>
        <a:lstStyle/>
        <a:p>
          <a:endParaRPr lang="pl-PL"/>
        </a:p>
      </dgm:t>
    </dgm:pt>
    <dgm:pt modelId="{76CB29C3-2222-4E66-8313-5B9ABC0EA321}">
      <dgm:prSet phldrT="[Tekst]" custT="1"/>
      <dgm:spPr/>
      <dgm:t>
        <a:bodyPr/>
        <a:lstStyle/>
        <a:p>
          <a:r>
            <a:rPr lang="pl-PL" sz="3200" b="1" dirty="0">
              <a:latin typeface="+mn-lt"/>
            </a:rPr>
            <a:t>Polska – 48,0% </a:t>
          </a:r>
        </a:p>
        <a:p>
          <a:r>
            <a:rPr lang="pl-PL" sz="2800" b="0" dirty="0">
              <a:latin typeface="+mn-lt"/>
            </a:rPr>
            <a:t>(-2,8 p. p. </a:t>
          </a:r>
        </a:p>
        <a:p>
          <a:r>
            <a:rPr lang="pl-PL" sz="2800" b="0" dirty="0">
              <a:latin typeface="+mn-lt"/>
            </a:rPr>
            <a:t>w porównaniu </a:t>
          </a:r>
        </a:p>
        <a:p>
          <a:r>
            <a:rPr lang="pl-PL" sz="2800" b="0" dirty="0">
              <a:latin typeface="+mn-lt"/>
            </a:rPr>
            <a:t>do 2019 r. )</a:t>
          </a:r>
          <a:endParaRPr lang="pl-PL" sz="2800" b="1" dirty="0">
            <a:latin typeface="+mn-lt"/>
          </a:endParaRPr>
        </a:p>
      </dgm:t>
    </dgm:pt>
    <dgm:pt modelId="{3ED5B353-2D41-450C-9052-6EE1A6886778}" type="parTrans" cxnId="{0C9D69B7-6834-46F1-A7AA-FE5FBE327BBA}">
      <dgm:prSet/>
      <dgm:spPr/>
      <dgm:t>
        <a:bodyPr/>
        <a:lstStyle/>
        <a:p>
          <a:endParaRPr lang="pl-PL"/>
        </a:p>
      </dgm:t>
    </dgm:pt>
    <dgm:pt modelId="{93ECE2E5-C58D-4F2A-B5E7-9D686DEA1E6E}" type="sibTrans" cxnId="{0C9D69B7-6834-46F1-A7AA-FE5FBE327BBA}">
      <dgm:prSet/>
      <dgm:spPr/>
      <dgm:t>
        <a:bodyPr/>
        <a:lstStyle/>
        <a:p>
          <a:endParaRPr lang="pl-PL"/>
        </a:p>
      </dgm:t>
    </dgm:pt>
    <dgm:pt modelId="{EF3E88AA-2A75-4302-B87C-2A7366C5FE5E}">
      <dgm:prSet phldrT="[Tekst]" custT="1"/>
      <dgm:spPr/>
      <dgm:t>
        <a:bodyPr/>
        <a:lstStyle/>
        <a:p>
          <a:r>
            <a:rPr lang="pl-PL" sz="3200" b="1" dirty="0">
              <a:latin typeface="+mn-lt"/>
            </a:rPr>
            <a:t>UE(27) – 46,2% </a:t>
          </a:r>
        </a:p>
        <a:p>
          <a:r>
            <a:rPr lang="pl-PL" sz="2800" b="0" dirty="0">
              <a:latin typeface="+mn-lt"/>
            </a:rPr>
            <a:t>(-2,0 p. p. </a:t>
          </a:r>
        </a:p>
        <a:p>
          <a:r>
            <a:rPr lang="pl-PL" sz="2800" b="0" dirty="0">
              <a:latin typeface="+mn-lt"/>
            </a:rPr>
            <a:t>w porównaniu </a:t>
          </a:r>
        </a:p>
        <a:p>
          <a:r>
            <a:rPr lang="pl-PL" sz="2800" b="0" dirty="0">
              <a:latin typeface="+mn-lt"/>
            </a:rPr>
            <a:t>do 2019 r. )</a:t>
          </a:r>
          <a:endParaRPr lang="pl-PL" sz="2800" b="1" dirty="0">
            <a:latin typeface="+mn-lt"/>
          </a:endParaRPr>
        </a:p>
      </dgm:t>
    </dgm:pt>
    <dgm:pt modelId="{41793D98-78D8-4C1A-8319-AD80C014EB71}" type="parTrans" cxnId="{A5456D79-60EE-471E-A0BE-970380D72229}">
      <dgm:prSet/>
      <dgm:spPr/>
      <dgm:t>
        <a:bodyPr/>
        <a:lstStyle/>
        <a:p>
          <a:endParaRPr lang="pl-PL"/>
        </a:p>
      </dgm:t>
    </dgm:pt>
    <dgm:pt modelId="{412BBDF3-087D-44A5-B514-7E622516FBDD}" type="sibTrans" cxnId="{A5456D79-60EE-471E-A0BE-970380D72229}">
      <dgm:prSet/>
      <dgm:spPr/>
      <dgm:t>
        <a:bodyPr/>
        <a:lstStyle/>
        <a:p>
          <a:endParaRPr lang="pl-PL"/>
        </a:p>
      </dgm:t>
    </dgm:pt>
    <dgm:pt modelId="{7A0D9914-AB19-4BB2-B2CC-0BF14D186530}" type="pres">
      <dgm:prSet presAssocID="{75BACAAD-30D1-43E9-A49B-74252D3BAB5C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DB9A8E08-E67C-45CB-BA88-F59473A92A87}" type="pres">
      <dgm:prSet presAssocID="{E4AA04BB-7E27-4C89-9869-CEAB9816EB09}" presName="compNode" presStyleCnt="0"/>
      <dgm:spPr/>
    </dgm:pt>
    <dgm:pt modelId="{419EA06A-8920-4C67-A3ED-FE55424C556F}" type="pres">
      <dgm:prSet presAssocID="{E4AA04BB-7E27-4C89-9869-CEAB9816EB09}" presName="aNode" presStyleLbl="bgShp" presStyleIdx="0" presStyleCnt="3" custLinFactNeighborX="-2754"/>
      <dgm:spPr/>
      <dgm:t>
        <a:bodyPr/>
        <a:lstStyle/>
        <a:p>
          <a:endParaRPr lang="pl-PL"/>
        </a:p>
      </dgm:t>
    </dgm:pt>
    <dgm:pt modelId="{678C8F55-EDC1-4214-81E3-701B41DE1E58}" type="pres">
      <dgm:prSet presAssocID="{E4AA04BB-7E27-4C89-9869-CEAB9816EB09}" presName="textNode" presStyleLbl="bgShp" presStyleIdx="0" presStyleCnt="3"/>
      <dgm:spPr/>
      <dgm:t>
        <a:bodyPr/>
        <a:lstStyle/>
        <a:p>
          <a:endParaRPr lang="pl-PL"/>
        </a:p>
      </dgm:t>
    </dgm:pt>
    <dgm:pt modelId="{FEF74542-02ED-4A68-9130-F91586A49429}" type="pres">
      <dgm:prSet presAssocID="{E4AA04BB-7E27-4C89-9869-CEAB9816EB09}" presName="compChildNode" presStyleCnt="0"/>
      <dgm:spPr/>
    </dgm:pt>
    <dgm:pt modelId="{AA3A3639-C042-4F10-8B28-145E6F5C406D}" type="pres">
      <dgm:prSet presAssocID="{E4AA04BB-7E27-4C89-9869-CEAB9816EB09}" presName="theInnerList" presStyleCnt="0"/>
      <dgm:spPr/>
    </dgm:pt>
    <dgm:pt modelId="{E12F3913-BDBC-4CA0-9E2D-68F431BD8E24}" type="pres">
      <dgm:prSet presAssocID="{20A9D8F1-AC33-4439-9DFA-EE302BD907CE}" presName="child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86B0D2F-37E5-4492-86C6-5972CF631C09}" type="pres">
      <dgm:prSet presAssocID="{20A9D8F1-AC33-4439-9DFA-EE302BD907CE}" presName="aSpace2" presStyleCnt="0"/>
      <dgm:spPr/>
    </dgm:pt>
    <dgm:pt modelId="{0798995A-62B4-4451-8D28-E5ADDC04983F}" type="pres">
      <dgm:prSet presAssocID="{421F50E3-0933-44B7-89E9-46F874EACF16}" presName="child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E5A7F50-FE4A-4B52-9613-FB1415F0062B}" type="pres">
      <dgm:prSet presAssocID="{E4AA04BB-7E27-4C89-9869-CEAB9816EB09}" presName="aSpace" presStyleCnt="0"/>
      <dgm:spPr/>
    </dgm:pt>
    <dgm:pt modelId="{08577048-1CA5-4861-A731-1670BBCFA753}" type="pres">
      <dgm:prSet presAssocID="{7BA115E2-8542-42B9-9609-8DCE30689559}" presName="compNode" presStyleCnt="0"/>
      <dgm:spPr/>
    </dgm:pt>
    <dgm:pt modelId="{3BAED0DA-26C3-41C8-9678-A9E1A112740C}" type="pres">
      <dgm:prSet presAssocID="{7BA115E2-8542-42B9-9609-8DCE30689559}" presName="aNode" presStyleLbl="bgShp" presStyleIdx="1" presStyleCnt="3"/>
      <dgm:spPr/>
      <dgm:t>
        <a:bodyPr/>
        <a:lstStyle/>
        <a:p>
          <a:endParaRPr lang="pl-PL"/>
        </a:p>
      </dgm:t>
    </dgm:pt>
    <dgm:pt modelId="{B2C2456A-2A69-40C0-8745-76CC7082C9A6}" type="pres">
      <dgm:prSet presAssocID="{7BA115E2-8542-42B9-9609-8DCE30689559}" presName="textNode" presStyleLbl="bgShp" presStyleIdx="1" presStyleCnt="3"/>
      <dgm:spPr/>
      <dgm:t>
        <a:bodyPr/>
        <a:lstStyle/>
        <a:p>
          <a:endParaRPr lang="pl-PL"/>
        </a:p>
      </dgm:t>
    </dgm:pt>
    <dgm:pt modelId="{EB6DAC67-7B8D-4F91-BAAC-555B0A9F8A53}" type="pres">
      <dgm:prSet presAssocID="{7BA115E2-8542-42B9-9609-8DCE30689559}" presName="compChildNode" presStyleCnt="0"/>
      <dgm:spPr/>
    </dgm:pt>
    <dgm:pt modelId="{E5DC63F8-7944-49C8-9434-0D723C49A67E}" type="pres">
      <dgm:prSet presAssocID="{7BA115E2-8542-42B9-9609-8DCE30689559}" presName="theInnerList" presStyleCnt="0"/>
      <dgm:spPr/>
    </dgm:pt>
    <dgm:pt modelId="{FB168605-5153-4360-9F9A-2163516A9B8D}" type="pres">
      <dgm:prSet presAssocID="{76CB29C3-2222-4E66-8313-5B9ABC0EA321}" presName="child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48FAB9C-EFE4-416C-A769-91702F96C1FA}" type="pres">
      <dgm:prSet presAssocID="{76CB29C3-2222-4E66-8313-5B9ABC0EA321}" presName="aSpace2" presStyleCnt="0"/>
      <dgm:spPr/>
    </dgm:pt>
    <dgm:pt modelId="{F124569F-4EDF-48CF-A19D-858E1AEFD455}" type="pres">
      <dgm:prSet presAssocID="{EF3E88AA-2A75-4302-B87C-2A7366C5FE5E}" presName="child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FAB40B6-7286-4856-BAC8-76F49A779812}" type="pres">
      <dgm:prSet presAssocID="{7BA115E2-8542-42B9-9609-8DCE30689559}" presName="aSpace" presStyleCnt="0"/>
      <dgm:spPr/>
    </dgm:pt>
    <dgm:pt modelId="{3189B44D-7CE1-4149-93BC-0A630A06CBD3}" type="pres">
      <dgm:prSet presAssocID="{A0A5CE91-D1E3-4106-8937-C4D70DECD05A}" presName="compNode" presStyleCnt="0"/>
      <dgm:spPr/>
    </dgm:pt>
    <dgm:pt modelId="{33A0051F-358B-4769-B5E5-9B7FE7F563B3}" type="pres">
      <dgm:prSet presAssocID="{A0A5CE91-D1E3-4106-8937-C4D70DECD05A}" presName="aNode" presStyleLbl="bgShp" presStyleIdx="2" presStyleCnt="3" custLinFactNeighborX="5352"/>
      <dgm:spPr/>
      <dgm:t>
        <a:bodyPr/>
        <a:lstStyle/>
        <a:p>
          <a:endParaRPr lang="pl-PL"/>
        </a:p>
      </dgm:t>
    </dgm:pt>
    <dgm:pt modelId="{4F965FAF-8EEA-4B37-B557-081C254F374C}" type="pres">
      <dgm:prSet presAssocID="{A0A5CE91-D1E3-4106-8937-C4D70DECD05A}" presName="textNode" presStyleLbl="bgShp" presStyleIdx="2" presStyleCnt="3"/>
      <dgm:spPr/>
      <dgm:t>
        <a:bodyPr/>
        <a:lstStyle/>
        <a:p>
          <a:endParaRPr lang="pl-PL"/>
        </a:p>
      </dgm:t>
    </dgm:pt>
    <dgm:pt modelId="{80BC72BC-2697-4F96-A0EE-C98C5FC39C78}" type="pres">
      <dgm:prSet presAssocID="{A0A5CE91-D1E3-4106-8937-C4D70DECD05A}" presName="compChildNode" presStyleCnt="0"/>
      <dgm:spPr/>
    </dgm:pt>
    <dgm:pt modelId="{B9A67EC3-F1B9-4398-8530-26ED16261958}" type="pres">
      <dgm:prSet presAssocID="{A0A5CE91-D1E3-4106-8937-C4D70DECD05A}" presName="theInnerList" presStyleCnt="0"/>
      <dgm:spPr/>
    </dgm:pt>
    <dgm:pt modelId="{73C0E286-568B-48B2-B11A-E745DDF09217}" type="pres">
      <dgm:prSet presAssocID="{40DDC01A-2F0A-4161-9BC8-75AE2994C6B7}" presName="child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6B737D6-5D08-4014-A7CC-997A77F571BF}" type="pres">
      <dgm:prSet presAssocID="{40DDC01A-2F0A-4161-9BC8-75AE2994C6B7}" presName="aSpace2" presStyleCnt="0"/>
      <dgm:spPr/>
    </dgm:pt>
    <dgm:pt modelId="{B4BE2E65-20A6-4B0D-AFF0-8887CEC30123}" type="pres">
      <dgm:prSet presAssocID="{D2039B57-E1B6-47E2-869B-CCE1F474F9EF}" presName="child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9C979E6E-281A-4F5C-890A-7145CEEB9804}" type="presOf" srcId="{A0A5CE91-D1E3-4106-8937-C4D70DECD05A}" destId="{4F965FAF-8EEA-4B37-B557-081C254F374C}" srcOrd="1" destOrd="0" presId="urn:microsoft.com/office/officeart/2005/8/layout/lProcess2"/>
    <dgm:cxn modelId="{8D146BA1-AEB4-4798-BCB4-E7647F25D9F4}" srcId="{A0A5CE91-D1E3-4106-8937-C4D70DECD05A}" destId="{40DDC01A-2F0A-4161-9BC8-75AE2994C6B7}" srcOrd="0" destOrd="0" parTransId="{A099A163-7A46-44EB-B56E-02A0BA068A2F}" sibTransId="{A9333B58-6597-4728-AB9B-1C8A97D3C0F6}"/>
    <dgm:cxn modelId="{6A36F776-B56D-4CEE-B23F-D3D6EFBA06A1}" srcId="{75BACAAD-30D1-43E9-A49B-74252D3BAB5C}" destId="{A0A5CE91-D1E3-4106-8937-C4D70DECD05A}" srcOrd="2" destOrd="0" parTransId="{003254A6-2598-46B3-BD0C-18E2BD774E01}" sibTransId="{84E7DA3A-99E4-4D2A-8B8E-2B353638C610}"/>
    <dgm:cxn modelId="{1BF09DCA-AB2B-4279-BA56-91B7AC31A4D5}" type="presOf" srcId="{7BA115E2-8542-42B9-9609-8DCE30689559}" destId="{3BAED0DA-26C3-41C8-9678-A9E1A112740C}" srcOrd="0" destOrd="0" presId="urn:microsoft.com/office/officeart/2005/8/layout/lProcess2"/>
    <dgm:cxn modelId="{3B22BC77-1C5A-4745-A24A-91B6A0406FAF}" type="presOf" srcId="{40DDC01A-2F0A-4161-9BC8-75AE2994C6B7}" destId="{73C0E286-568B-48B2-B11A-E745DDF09217}" srcOrd="0" destOrd="0" presId="urn:microsoft.com/office/officeart/2005/8/layout/lProcess2"/>
    <dgm:cxn modelId="{B35E49C6-3F03-4AFD-A564-5883C359AB6E}" type="presOf" srcId="{A0A5CE91-D1E3-4106-8937-C4D70DECD05A}" destId="{33A0051F-358B-4769-B5E5-9B7FE7F563B3}" srcOrd="0" destOrd="0" presId="urn:microsoft.com/office/officeart/2005/8/layout/lProcess2"/>
    <dgm:cxn modelId="{51F48A5B-184F-4E9F-9F98-BED6DF0F36B6}" type="presOf" srcId="{75BACAAD-30D1-43E9-A49B-74252D3BAB5C}" destId="{7A0D9914-AB19-4BB2-B2CC-0BF14D186530}" srcOrd="0" destOrd="0" presId="urn:microsoft.com/office/officeart/2005/8/layout/lProcess2"/>
    <dgm:cxn modelId="{075229A7-8D35-4CC2-8C55-2787FC39F778}" srcId="{E4AA04BB-7E27-4C89-9869-CEAB9816EB09}" destId="{421F50E3-0933-44B7-89E9-46F874EACF16}" srcOrd="1" destOrd="0" parTransId="{83E44698-EB65-4EF8-922A-C80AEE6E0EE2}" sibTransId="{5C0FF2FA-36A0-4C6D-BC8D-A763BEC3D9A7}"/>
    <dgm:cxn modelId="{2BF8A774-B9FA-420D-903A-9A80D7AB18EF}" type="presOf" srcId="{D2039B57-E1B6-47E2-869B-CCE1F474F9EF}" destId="{B4BE2E65-20A6-4B0D-AFF0-8887CEC30123}" srcOrd="0" destOrd="0" presId="urn:microsoft.com/office/officeart/2005/8/layout/lProcess2"/>
    <dgm:cxn modelId="{A5456D79-60EE-471E-A0BE-970380D72229}" srcId="{7BA115E2-8542-42B9-9609-8DCE30689559}" destId="{EF3E88AA-2A75-4302-B87C-2A7366C5FE5E}" srcOrd="1" destOrd="0" parTransId="{41793D98-78D8-4C1A-8319-AD80C014EB71}" sibTransId="{412BBDF3-087D-44A5-B514-7E622516FBDD}"/>
    <dgm:cxn modelId="{8C4BD15E-592F-46C1-B321-58B612ECD192}" srcId="{75BACAAD-30D1-43E9-A49B-74252D3BAB5C}" destId="{7BA115E2-8542-42B9-9609-8DCE30689559}" srcOrd="1" destOrd="0" parTransId="{00CA0691-E065-43B8-8256-CE1FCCBF0F2C}" sibTransId="{A8A6CAE0-55F0-4F50-AC3C-B70A67444457}"/>
    <dgm:cxn modelId="{74F8F9F2-27D0-4FA0-9D71-D1CFF8729D52}" type="presOf" srcId="{7BA115E2-8542-42B9-9609-8DCE30689559}" destId="{B2C2456A-2A69-40C0-8745-76CC7082C9A6}" srcOrd="1" destOrd="0" presId="urn:microsoft.com/office/officeart/2005/8/layout/lProcess2"/>
    <dgm:cxn modelId="{D809FC93-5593-4B2F-96D7-E151F0CB6B0D}" srcId="{E4AA04BB-7E27-4C89-9869-CEAB9816EB09}" destId="{20A9D8F1-AC33-4439-9DFA-EE302BD907CE}" srcOrd="0" destOrd="0" parTransId="{00EB6ABA-3D09-4ACF-9F21-8683D9CC9332}" sibTransId="{5BB4AA2D-CD23-43BF-B972-792584FF97B7}"/>
    <dgm:cxn modelId="{A5CD0591-AE7F-4C97-BB19-82A88971B893}" type="presOf" srcId="{EF3E88AA-2A75-4302-B87C-2A7366C5FE5E}" destId="{F124569F-4EDF-48CF-A19D-858E1AEFD455}" srcOrd="0" destOrd="0" presId="urn:microsoft.com/office/officeart/2005/8/layout/lProcess2"/>
    <dgm:cxn modelId="{E50564C0-BF28-4649-9C7A-DBDE7DA18F25}" type="presOf" srcId="{E4AA04BB-7E27-4C89-9869-CEAB9816EB09}" destId="{678C8F55-EDC1-4214-81E3-701B41DE1E58}" srcOrd="1" destOrd="0" presId="urn:microsoft.com/office/officeart/2005/8/layout/lProcess2"/>
    <dgm:cxn modelId="{C59B0D57-63B9-4890-B23A-2A6A980FCDCF}" srcId="{A0A5CE91-D1E3-4106-8937-C4D70DECD05A}" destId="{D2039B57-E1B6-47E2-869B-CCE1F474F9EF}" srcOrd="1" destOrd="0" parTransId="{C15EABE5-F511-412D-BE97-1815E2DBC6D6}" sibTransId="{802E8934-4C78-4385-AF1A-0A6CDF627B68}"/>
    <dgm:cxn modelId="{0C9D69B7-6834-46F1-A7AA-FE5FBE327BBA}" srcId="{7BA115E2-8542-42B9-9609-8DCE30689559}" destId="{76CB29C3-2222-4E66-8313-5B9ABC0EA321}" srcOrd="0" destOrd="0" parTransId="{3ED5B353-2D41-450C-9052-6EE1A6886778}" sibTransId="{93ECE2E5-C58D-4F2A-B5E7-9D686DEA1E6E}"/>
    <dgm:cxn modelId="{BE1C2A7F-C61D-4645-8836-2153D4B99038}" type="presOf" srcId="{421F50E3-0933-44B7-89E9-46F874EACF16}" destId="{0798995A-62B4-4451-8D28-E5ADDC04983F}" srcOrd="0" destOrd="0" presId="urn:microsoft.com/office/officeart/2005/8/layout/lProcess2"/>
    <dgm:cxn modelId="{70C710D7-481B-464D-B82C-05FECF6B9ECE}" type="presOf" srcId="{20A9D8F1-AC33-4439-9DFA-EE302BD907CE}" destId="{E12F3913-BDBC-4CA0-9E2D-68F431BD8E24}" srcOrd="0" destOrd="0" presId="urn:microsoft.com/office/officeart/2005/8/layout/lProcess2"/>
    <dgm:cxn modelId="{4B26BA52-9083-4DED-9BDB-E1DD12F6B702}" type="presOf" srcId="{E4AA04BB-7E27-4C89-9869-CEAB9816EB09}" destId="{419EA06A-8920-4C67-A3ED-FE55424C556F}" srcOrd="0" destOrd="0" presId="urn:microsoft.com/office/officeart/2005/8/layout/lProcess2"/>
    <dgm:cxn modelId="{1DB21AD0-840F-4473-9435-59FE2BA207C1}" srcId="{75BACAAD-30D1-43E9-A49B-74252D3BAB5C}" destId="{E4AA04BB-7E27-4C89-9869-CEAB9816EB09}" srcOrd="0" destOrd="0" parTransId="{DDE4BC56-FAAA-4FDC-BC0E-21A71C15E3C7}" sibTransId="{FDEABF3C-64AC-43A5-A225-56FB1708E96D}"/>
    <dgm:cxn modelId="{29F3FEA6-A762-44B4-ADE8-8FE24EC080A0}" type="presOf" srcId="{76CB29C3-2222-4E66-8313-5B9ABC0EA321}" destId="{FB168605-5153-4360-9F9A-2163516A9B8D}" srcOrd="0" destOrd="0" presId="urn:microsoft.com/office/officeart/2005/8/layout/lProcess2"/>
    <dgm:cxn modelId="{3C6CA137-511B-4A39-BECB-675808585C90}" type="presParOf" srcId="{7A0D9914-AB19-4BB2-B2CC-0BF14D186530}" destId="{DB9A8E08-E67C-45CB-BA88-F59473A92A87}" srcOrd="0" destOrd="0" presId="urn:microsoft.com/office/officeart/2005/8/layout/lProcess2"/>
    <dgm:cxn modelId="{1A625310-2BAB-444B-97DA-69942CCFB619}" type="presParOf" srcId="{DB9A8E08-E67C-45CB-BA88-F59473A92A87}" destId="{419EA06A-8920-4C67-A3ED-FE55424C556F}" srcOrd="0" destOrd="0" presId="urn:microsoft.com/office/officeart/2005/8/layout/lProcess2"/>
    <dgm:cxn modelId="{3ADD6A79-E680-4B3B-B2AB-25609AB913AA}" type="presParOf" srcId="{DB9A8E08-E67C-45CB-BA88-F59473A92A87}" destId="{678C8F55-EDC1-4214-81E3-701B41DE1E58}" srcOrd="1" destOrd="0" presId="urn:microsoft.com/office/officeart/2005/8/layout/lProcess2"/>
    <dgm:cxn modelId="{117D4981-0C3F-4482-8508-6E2A5B54C26B}" type="presParOf" srcId="{DB9A8E08-E67C-45CB-BA88-F59473A92A87}" destId="{FEF74542-02ED-4A68-9130-F91586A49429}" srcOrd="2" destOrd="0" presId="urn:microsoft.com/office/officeart/2005/8/layout/lProcess2"/>
    <dgm:cxn modelId="{892F3112-BFD0-484B-9A90-9D12E2B09AB2}" type="presParOf" srcId="{FEF74542-02ED-4A68-9130-F91586A49429}" destId="{AA3A3639-C042-4F10-8B28-145E6F5C406D}" srcOrd="0" destOrd="0" presId="urn:microsoft.com/office/officeart/2005/8/layout/lProcess2"/>
    <dgm:cxn modelId="{178CF932-B213-4FDF-A3BA-6C52174B393C}" type="presParOf" srcId="{AA3A3639-C042-4F10-8B28-145E6F5C406D}" destId="{E12F3913-BDBC-4CA0-9E2D-68F431BD8E24}" srcOrd="0" destOrd="0" presId="urn:microsoft.com/office/officeart/2005/8/layout/lProcess2"/>
    <dgm:cxn modelId="{AAB22319-A6E0-4B13-B69C-9C12940F1771}" type="presParOf" srcId="{AA3A3639-C042-4F10-8B28-145E6F5C406D}" destId="{D86B0D2F-37E5-4492-86C6-5972CF631C09}" srcOrd="1" destOrd="0" presId="urn:microsoft.com/office/officeart/2005/8/layout/lProcess2"/>
    <dgm:cxn modelId="{54783F66-C1B8-4C26-B2F0-5889F2BE14DE}" type="presParOf" srcId="{AA3A3639-C042-4F10-8B28-145E6F5C406D}" destId="{0798995A-62B4-4451-8D28-E5ADDC04983F}" srcOrd="2" destOrd="0" presId="urn:microsoft.com/office/officeart/2005/8/layout/lProcess2"/>
    <dgm:cxn modelId="{D34B8020-DA8C-4151-B8B4-781D7860B386}" type="presParOf" srcId="{7A0D9914-AB19-4BB2-B2CC-0BF14D186530}" destId="{3E5A7F50-FE4A-4B52-9613-FB1415F0062B}" srcOrd="1" destOrd="0" presId="urn:microsoft.com/office/officeart/2005/8/layout/lProcess2"/>
    <dgm:cxn modelId="{FE7D4034-1B24-4F32-B4BC-07EE213ACD87}" type="presParOf" srcId="{7A0D9914-AB19-4BB2-B2CC-0BF14D186530}" destId="{08577048-1CA5-4861-A731-1670BBCFA753}" srcOrd="2" destOrd="0" presId="urn:microsoft.com/office/officeart/2005/8/layout/lProcess2"/>
    <dgm:cxn modelId="{07E80AEE-12BB-4923-BC32-8FDC0F9F87AB}" type="presParOf" srcId="{08577048-1CA5-4861-A731-1670BBCFA753}" destId="{3BAED0DA-26C3-41C8-9678-A9E1A112740C}" srcOrd="0" destOrd="0" presId="urn:microsoft.com/office/officeart/2005/8/layout/lProcess2"/>
    <dgm:cxn modelId="{CD8891DE-8AD2-4CC1-9D05-C66799449FE1}" type="presParOf" srcId="{08577048-1CA5-4861-A731-1670BBCFA753}" destId="{B2C2456A-2A69-40C0-8745-76CC7082C9A6}" srcOrd="1" destOrd="0" presId="urn:microsoft.com/office/officeart/2005/8/layout/lProcess2"/>
    <dgm:cxn modelId="{F208EFA6-3E12-4357-BB67-12A99DBB136D}" type="presParOf" srcId="{08577048-1CA5-4861-A731-1670BBCFA753}" destId="{EB6DAC67-7B8D-4F91-BAAC-555B0A9F8A53}" srcOrd="2" destOrd="0" presId="urn:microsoft.com/office/officeart/2005/8/layout/lProcess2"/>
    <dgm:cxn modelId="{49D95297-48D2-4B87-B3A4-6D374F8C7EE1}" type="presParOf" srcId="{EB6DAC67-7B8D-4F91-BAAC-555B0A9F8A53}" destId="{E5DC63F8-7944-49C8-9434-0D723C49A67E}" srcOrd="0" destOrd="0" presId="urn:microsoft.com/office/officeart/2005/8/layout/lProcess2"/>
    <dgm:cxn modelId="{9529EBA1-0420-4EAE-89D9-1BB4C8B8BE69}" type="presParOf" srcId="{E5DC63F8-7944-49C8-9434-0D723C49A67E}" destId="{FB168605-5153-4360-9F9A-2163516A9B8D}" srcOrd="0" destOrd="0" presId="urn:microsoft.com/office/officeart/2005/8/layout/lProcess2"/>
    <dgm:cxn modelId="{372C55B3-F790-42C2-9A95-609F575A4AC9}" type="presParOf" srcId="{E5DC63F8-7944-49C8-9434-0D723C49A67E}" destId="{E48FAB9C-EFE4-416C-A769-91702F96C1FA}" srcOrd="1" destOrd="0" presId="urn:microsoft.com/office/officeart/2005/8/layout/lProcess2"/>
    <dgm:cxn modelId="{C0EE0E62-6D82-4E25-B47C-096CF9BB381B}" type="presParOf" srcId="{E5DC63F8-7944-49C8-9434-0D723C49A67E}" destId="{F124569F-4EDF-48CF-A19D-858E1AEFD455}" srcOrd="2" destOrd="0" presId="urn:microsoft.com/office/officeart/2005/8/layout/lProcess2"/>
    <dgm:cxn modelId="{FA82B394-0C39-4DB3-A338-146CB9893F32}" type="presParOf" srcId="{7A0D9914-AB19-4BB2-B2CC-0BF14D186530}" destId="{3FAB40B6-7286-4856-BAC8-76F49A779812}" srcOrd="3" destOrd="0" presId="urn:microsoft.com/office/officeart/2005/8/layout/lProcess2"/>
    <dgm:cxn modelId="{B4D0A336-A893-438E-9658-EED91A1BECC3}" type="presParOf" srcId="{7A0D9914-AB19-4BB2-B2CC-0BF14D186530}" destId="{3189B44D-7CE1-4149-93BC-0A630A06CBD3}" srcOrd="4" destOrd="0" presId="urn:microsoft.com/office/officeart/2005/8/layout/lProcess2"/>
    <dgm:cxn modelId="{B6AA42CA-01C0-4365-96B0-47A109A6A65B}" type="presParOf" srcId="{3189B44D-7CE1-4149-93BC-0A630A06CBD3}" destId="{33A0051F-358B-4769-B5E5-9B7FE7F563B3}" srcOrd="0" destOrd="0" presId="urn:microsoft.com/office/officeart/2005/8/layout/lProcess2"/>
    <dgm:cxn modelId="{32919BEF-203A-4056-88B1-7B2EE3C006D2}" type="presParOf" srcId="{3189B44D-7CE1-4149-93BC-0A630A06CBD3}" destId="{4F965FAF-8EEA-4B37-B557-081C254F374C}" srcOrd="1" destOrd="0" presId="urn:microsoft.com/office/officeart/2005/8/layout/lProcess2"/>
    <dgm:cxn modelId="{59D248DD-71AB-4365-92C9-9E15589D4357}" type="presParOf" srcId="{3189B44D-7CE1-4149-93BC-0A630A06CBD3}" destId="{80BC72BC-2697-4F96-A0EE-C98C5FC39C78}" srcOrd="2" destOrd="0" presId="urn:microsoft.com/office/officeart/2005/8/layout/lProcess2"/>
    <dgm:cxn modelId="{B6984508-0850-46B7-AA6E-F298442C960E}" type="presParOf" srcId="{80BC72BC-2697-4F96-A0EE-C98C5FC39C78}" destId="{B9A67EC3-F1B9-4398-8530-26ED16261958}" srcOrd="0" destOrd="0" presId="urn:microsoft.com/office/officeart/2005/8/layout/lProcess2"/>
    <dgm:cxn modelId="{46FF39EA-117C-47FA-A9C1-ABEB0F084092}" type="presParOf" srcId="{B9A67EC3-F1B9-4398-8530-26ED16261958}" destId="{73C0E286-568B-48B2-B11A-E745DDF09217}" srcOrd="0" destOrd="0" presId="urn:microsoft.com/office/officeart/2005/8/layout/lProcess2"/>
    <dgm:cxn modelId="{0954F139-32A5-4570-AB72-D3E9F75A5B53}" type="presParOf" srcId="{B9A67EC3-F1B9-4398-8530-26ED16261958}" destId="{66B737D6-5D08-4014-A7CC-997A77F571BF}" srcOrd="1" destOrd="0" presId="urn:microsoft.com/office/officeart/2005/8/layout/lProcess2"/>
    <dgm:cxn modelId="{8207EFC0-EEA1-4CAC-B4B8-000C295862B4}" type="presParOf" srcId="{B9A67EC3-F1B9-4398-8530-26ED16261958}" destId="{B4BE2E65-20A6-4B0D-AFF0-8887CEC30123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A53894C-2EAA-4535-9E1A-2F760AD1AFD8}" type="doc">
      <dgm:prSet loTypeId="urn:microsoft.com/office/officeart/2005/8/layout/gear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5CC866B1-6BBD-4EEA-ACD9-A75C0C769E68}">
      <dgm:prSet phldrT="[Tekst]" custT="1"/>
      <dgm:spPr/>
      <dgm:t>
        <a:bodyPr/>
        <a:lstStyle/>
        <a:p>
          <a:r>
            <a:rPr lang="pl-PL" sz="2800" b="1" dirty="0"/>
            <a:t>44,7% stanowiły osoby do 30 r. ż                             w ogólnej liczbie zaktywizowanych                 </a:t>
          </a:r>
          <a:r>
            <a:rPr lang="pl-PL" sz="2800" dirty="0"/>
            <a:t>w okresie styczeń – kwiecień 2021 r.</a:t>
          </a:r>
        </a:p>
      </dgm:t>
    </dgm:pt>
    <dgm:pt modelId="{065AA261-3B27-44F3-B820-1E7766942579}" type="parTrans" cxnId="{54EF18D1-3098-4905-BE08-D062A98989D0}">
      <dgm:prSet/>
      <dgm:spPr/>
      <dgm:t>
        <a:bodyPr/>
        <a:lstStyle/>
        <a:p>
          <a:endParaRPr lang="pl-PL"/>
        </a:p>
      </dgm:t>
    </dgm:pt>
    <dgm:pt modelId="{37AF2C7A-9A0F-48F8-AB47-A34A541BC05D}" type="sibTrans" cxnId="{54EF18D1-3098-4905-BE08-D062A98989D0}">
      <dgm:prSet/>
      <dgm:spPr/>
      <dgm:t>
        <a:bodyPr/>
        <a:lstStyle/>
        <a:p>
          <a:endParaRPr lang="pl-PL"/>
        </a:p>
      </dgm:t>
    </dgm:pt>
    <dgm:pt modelId="{A32CA1FF-8A77-41DD-B744-A437748DA882}">
      <dgm:prSet phldrT="[Tekst]" custT="1"/>
      <dgm:spPr/>
      <dgm:t>
        <a:bodyPr/>
        <a:lstStyle/>
        <a:p>
          <a:r>
            <a:rPr lang="pl-PL" sz="2800" dirty="0">
              <a:latin typeface="+mn-lt"/>
            </a:rPr>
            <a:t>W skali roku liczba zaktywizowanych bezrobotnych do 30 r. ż </a:t>
          </a:r>
          <a:r>
            <a:rPr lang="pl-PL" sz="2800" b="1" dirty="0">
              <a:latin typeface="+mn-lt"/>
            </a:rPr>
            <a:t>wzrosła              o  10,7 tys.,                   tj. o 37,3%</a:t>
          </a:r>
        </a:p>
      </dgm:t>
    </dgm:pt>
    <dgm:pt modelId="{BC1A63D4-BB58-4678-9A45-A733C65E915A}" type="parTrans" cxnId="{A79B23E1-8865-4CC0-9CDB-3F8157E84638}">
      <dgm:prSet/>
      <dgm:spPr/>
      <dgm:t>
        <a:bodyPr/>
        <a:lstStyle/>
        <a:p>
          <a:endParaRPr lang="pl-PL"/>
        </a:p>
      </dgm:t>
    </dgm:pt>
    <dgm:pt modelId="{79F48B3C-8F17-4A87-80C6-02BCF8289BA4}" type="sibTrans" cxnId="{A79B23E1-8865-4CC0-9CDB-3F8157E84638}">
      <dgm:prSet/>
      <dgm:spPr/>
      <dgm:t>
        <a:bodyPr/>
        <a:lstStyle/>
        <a:p>
          <a:endParaRPr lang="pl-PL"/>
        </a:p>
      </dgm:t>
    </dgm:pt>
    <dgm:pt modelId="{29C7EB4A-6D6C-4540-A8C2-5A2F7E17C082}">
      <dgm:prSet phldrT="[Tekst]" custT="1"/>
      <dgm:spPr/>
      <dgm:t>
        <a:bodyPr/>
        <a:lstStyle/>
        <a:p>
          <a:r>
            <a:rPr lang="pl-PL" sz="2800" b="1" dirty="0"/>
            <a:t>39,4 tys. osób bezrobotnych do 30 r. ż rozpoczęło udział                        w aktywnych programach przeciwdziałania bezrobociu w okresie styczeń – kwiecień              2021 r.</a:t>
          </a:r>
          <a:endParaRPr lang="pl-PL" sz="2800" dirty="0"/>
        </a:p>
      </dgm:t>
    </dgm:pt>
    <dgm:pt modelId="{62F24ED7-64ED-411D-9DF4-467E591991F2}" type="parTrans" cxnId="{C5C916E3-0C34-4A23-83CC-8CFAC49CA20F}">
      <dgm:prSet/>
      <dgm:spPr/>
      <dgm:t>
        <a:bodyPr/>
        <a:lstStyle/>
        <a:p>
          <a:endParaRPr lang="pl-PL"/>
        </a:p>
      </dgm:t>
    </dgm:pt>
    <dgm:pt modelId="{02A0F3B0-4FE9-4364-9A1F-0F7F013994C3}" type="sibTrans" cxnId="{C5C916E3-0C34-4A23-83CC-8CFAC49CA20F}">
      <dgm:prSet/>
      <dgm:spPr/>
      <dgm:t>
        <a:bodyPr/>
        <a:lstStyle/>
        <a:p>
          <a:endParaRPr lang="pl-PL"/>
        </a:p>
      </dgm:t>
    </dgm:pt>
    <dgm:pt modelId="{BF664D0B-F40F-4284-82E8-8DCFE686EA67}" type="pres">
      <dgm:prSet presAssocID="{9A53894C-2EAA-4535-9E1A-2F760AD1AFD8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CAB29570-834B-45DA-8886-84AC913F4DF7}" type="pres">
      <dgm:prSet presAssocID="{5CC866B1-6BBD-4EEA-ACD9-A75C0C769E68}" presName="gear1" presStyleLbl="node1" presStyleIdx="0" presStyleCnt="3" custScaleX="115159" custScaleY="110685" custLinFactNeighborX="52556" custLinFactNeighborY="-8181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F7C5279-77E4-4FA1-94D5-0EE124195781}" type="pres">
      <dgm:prSet presAssocID="{5CC866B1-6BBD-4EEA-ACD9-A75C0C769E68}" presName="gear1srcNode" presStyleLbl="node1" presStyleIdx="0" presStyleCnt="3"/>
      <dgm:spPr/>
      <dgm:t>
        <a:bodyPr/>
        <a:lstStyle/>
        <a:p>
          <a:endParaRPr lang="pl-PL"/>
        </a:p>
      </dgm:t>
    </dgm:pt>
    <dgm:pt modelId="{691C4523-905F-4DBF-A86A-24B5BED5181E}" type="pres">
      <dgm:prSet presAssocID="{5CC866B1-6BBD-4EEA-ACD9-A75C0C769E68}" presName="gear1dstNode" presStyleLbl="node1" presStyleIdx="0" presStyleCnt="3"/>
      <dgm:spPr/>
      <dgm:t>
        <a:bodyPr/>
        <a:lstStyle/>
        <a:p>
          <a:endParaRPr lang="pl-PL"/>
        </a:p>
      </dgm:t>
    </dgm:pt>
    <dgm:pt modelId="{020DAD92-90CC-405A-B903-1BA3F508E32F}" type="pres">
      <dgm:prSet presAssocID="{A32CA1FF-8A77-41DD-B744-A437748DA882}" presName="gear2" presStyleLbl="node1" presStyleIdx="1" presStyleCnt="3" custScaleX="165066" custScaleY="157373" custLinFactNeighborX="-57893" custLinFactNeighborY="3798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EFCF6D2-6198-445F-8FE0-34035F13EFC4}" type="pres">
      <dgm:prSet presAssocID="{A32CA1FF-8A77-41DD-B744-A437748DA882}" presName="gear2srcNode" presStyleLbl="node1" presStyleIdx="1" presStyleCnt="3"/>
      <dgm:spPr/>
      <dgm:t>
        <a:bodyPr/>
        <a:lstStyle/>
        <a:p>
          <a:endParaRPr lang="pl-PL"/>
        </a:p>
      </dgm:t>
    </dgm:pt>
    <dgm:pt modelId="{292A25A1-EE2D-4CD8-99CC-41A987D924F8}" type="pres">
      <dgm:prSet presAssocID="{A32CA1FF-8A77-41DD-B744-A437748DA882}" presName="gear2dstNode" presStyleLbl="node1" presStyleIdx="1" presStyleCnt="3"/>
      <dgm:spPr/>
      <dgm:t>
        <a:bodyPr/>
        <a:lstStyle/>
        <a:p>
          <a:endParaRPr lang="pl-PL"/>
        </a:p>
      </dgm:t>
    </dgm:pt>
    <dgm:pt modelId="{B3486432-491D-4CE3-9201-36E0D5EAD2CD}" type="pres">
      <dgm:prSet presAssocID="{29C7EB4A-6D6C-4540-A8C2-5A2F7E17C082}" presName="gear3" presStyleLbl="node1" presStyleIdx="2" presStyleCnt="3" custAng="135534" custScaleX="215481" custScaleY="197680" custLinFactNeighborX="16476" custLinFactNeighborY="-3641"/>
      <dgm:spPr/>
      <dgm:t>
        <a:bodyPr/>
        <a:lstStyle/>
        <a:p>
          <a:endParaRPr lang="pl-PL"/>
        </a:p>
      </dgm:t>
    </dgm:pt>
    <dgm:pt modelId="{3CA2DCBF-201A-4AA9-9783-4E4C1894C4FD}" type="pres">
      <dgm:prSet presAssocID="{29C7EB4A-6D6C-4540-A8C2-5A2F7E17C082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268607D-A764-45E3-BF81-15B5979552C3}" type="pres">
      <dgm:prSet presAssocID="{29C7EB4A-6D6C-4540-A8C2-5A2F7E17C082}" presName="gear3srcNode" presStyleLbl="node1" presStyleIdx="2" presStyleCnt="3"/>
      <dgm:spPr/>
      <dgm:t>
        <a:bodyPr/>
        <a:lstStyle/>
        <a:p>
          <a:endParaRPr lang="pl-PL"/>
        </a:p>
      </dgm:t>
    </dgm:pt>
    <dgm:pt modelId="{1858018F-9835-47C9-8A95-018C8F72D38D}" type="pres">
      <dgm:prSet presAssocID="{29C7EB4A-6D6C-4540-A8C2-5A2F7E17C082}" presName="gear3dstNode" presStyleLbl="node1" presStyleIdx="2" presStyleCnt="3"/>
      <dgm:spPr/>
      <dgm:t>
        <a:bodyPr/>
        <a:lstStyle/>
        <a:p>
          <a:endParaRPr lang="pl-PL"/>
        </a:p>
      </dgm:t>
    </dgm:pt>
    <dgm:pt modelId="{64AD3700-89DE-47FD-99FC-2A1952485C2C}" type="pres">
      <dgm:prSet presAssocID="{37AF2C7A-9A0F-48F8-AB47-A34A541BC05D}" presName="connector1" presStyleLbl="sibTrans2D1" presStyleIdx="0" presStyleCnt="3" custAng="528828" custLinFactNeighborX="43962" custLinFactNeighborY="-3181"/>
      <dgm:spPr/>
      <dgm:t>
        <a:bodyPr/>
        <a:lstStyle/>
        <a:p>
          <a:endParaRPr lang="pl-PL"/>
        </a:p>
      </dgm:t>
    </dgm:pt>
    <dgm:pt modelId="{380DBE19-98E3-4F52-904D-D1E1D19CF00F}" type="pres">
      <dgm:prSet presAssocID="{79F48B3C-8F17-4A87-80C6-02BCF8289BA4}" presName="connector2" presStyleLbl="sibTrans2D1" presStyleIdx="1" presStyleCnt="3" custAng="12493666" custLinFactNeighborX="-27720" custLinFactNeighborY="29810"/>
      <dgm:spPr/>
      <dgm:t>
        <a:bodyPr/>
        <a:lstStyle/>
        <a:p>
          <a:endParaRPr lang="pl-PL"/>
        </a:p>
      </dgm:t>
    </dgm:pt>
    <dgm:pt modelId="{FAC6C853-D1ED-469E-AD10-A5A1AA36463C}" type="pres">
      <dgm:prSet presAssocID="{02A0F3B0-4FE9-4364-9A1F-0F7F013994C3}" presName="connector3" presStyleLbl="sibTrans2D1" presStyleIdx="2" presStyleCnt="3" custAng="533463" custScaleX="124105" custScaleY="126117" custLinFactNeighborX="-8858" custLinFactNeighborY="-942"/>
      <dgm:spPr/>
      <dgm:t>
        <a:bodyPr/>
        <a:lstStyle/>
        <a:p>
          <a:endParaRPr lang="pl-PL"/>
        </a:p>
      </dgm:t>
    </dgm:pt>
  </dgm:ptLst>
  <dgm:cxnLst>
    <dgm:cxn modelId="{3CFA2092-4F6B-4D61-92EF-AE82BE2B244A}" type="presOf" srcId="{29C7EB4A-6D6C-4540-A8C2-5A2F7E17C082}" destId="{E268607D-A764-45E3-BF81-15B5979552C3}" srcOrd="2" destOrd="0" presId="urn:microsoft.com/office/officeart/2005/8/layout/gear1"/>
    <dgm:cxn modelId="{03CE83C2-26FE-4300-B645-4DC47FA5F224}" type="presOf" srcId="{A32CA1FF-8A77-41DD-B744-A437748DA882}" destId="{020DAD92-90CC-405A-B903-1BA3F508E32F}" srcOrd="0" destOrd="0" presId="urn:microsoft.com/office/officeart/2005/8/layout/gear1"/>
    <dgm:cxn modelId="{C5C916E3-0C34-4A23-83CC-8CFAC49CA20F}" srcId="{9A53894C-2EAA-4535-9E1A-2F760AD1AFD8}" destId="{29C7EB4A-6D6C-4540-A8C2-5A2F7E17C082}" srcOrd="2" destOrd="0" parTransId="{62F24ED7-64ED-411D-9DF4-467E591991F2}" sibTransId="{02A0F3B0-4FE9-4364-9A1F-0F7F013994C3}"/>
    <dgm:cxn modelId="{26B2AE7E-25FE-46EF-8687-EB277EC85D4C}" type="presOf" srcId="{5CC866B1-6BBD-4EEA-ACD9-A75C0C769E68}" destId="{691C4523-905F-4DBF-A86A-24B5BED5181E}" srcOrd="2" destOrd="0" presId="urn:microsoft.com/office/officeart/2005/8/layout/gear1"/>
    <dgm:cxn modelId="{54EF18D1-3098-4905-BE08-D062A98989D0}" srcId="{9A53894C-2EAA-4535-9E1A-2F760AD1AFD8}" destId="{5CC866B1-6BBD-4EEA-ACD9-A75C0C769E68}" srcOrd="0" destOrd="0" parTransId="{065AA261-3B27-44F3-B820-1E7766942579}" sibTransId="{37AF2C7A-9A0F-48F8-AB47-A34A541BC05D}"/>
    <dgm:cxn modelId="{CD9320E4-DBB7-4534-BDB6-E5E37863387D}" type="presOf" srcId="{A32CA1FF-8A77-41DD-B744-A437748DA882}" destId="{3EFCF6D2-6198-445F-8FE0-34035F13EFC4}" srcOrd="1" destOrd="0" presId="urn:microsoft.com/office/officeart/2005/8/layout/gear1"/>
    <dgm:cxn modelId="{DFDB07FA-E26B-49FD-AB37-07D5C25055C4}" type="presOf" srcId="{5CC866B1-6BBD-4EEA-ACD9-A75C0C769E68}" destId="{CAB29570-834B-45DA-8886-84AC913F4DF7}" srcOrd="0" destOrd="0" presId="urn:microsoft.com/office/officeart/2005/8/layout/gear1"/>
    <dgm:cxn modelId="{DF88C612-CDC2-45FA-AB3A-A4BB047A353A}" type="presOf" srcId="{29C7EB4A-6D6C-4540-A8C2-5A2F7E17C082}" destId="{B3486432-491D-4CE3-9201-36E0D5EAD2CD}" srcOrd="0" destOrd="0" presId="urn:microsoft.com/office/officeart/2005/8/layout/gear1"/>
    <dgm:cxn modelId="{700BE6FF-7AC5-4037-ACFC-98733E1834E8}" type="presOf" srcId="{29C7EB4A-6D6C-4540-A8C2-5A2F7E17C082}" destId="{3CA2DCBF-201A-4AA9-9783-4E4C1894C4FD}" srcOrd="1" destOrd="0" presId="urn:microsoft.com/office/officeart/2005/8/layout/gear1"/>
    <dgm:cxn modelId="{4710A932-CF00-4E28-B611-BC537A75DEF8}" type="presOf" srcId="{A32CA1FF-8A77-41DD-B744-A437748DA882}" destId="{292A25A1-EE2D-4CD8-99CC-41A987D924F8}" srcOrd="2" destOrd="0" presId="urn:microsoft.com/office/officeart/2005/8/layout/gear1"/>
    <dgm:cxn modelId="{63807848-2B8C-4B16-BCF9-3F90422C7980}" type="presOf" srcId="{02A0F3B0-4FE9-4364-9A1F-0F7F013994C3}" destId="{FAC6C853-D1ED-469E-AD10-A5A1AA36463C}" srcOrd="0" destOrd="0" presId="urn:microsoft.com/office/officeart/2005/8/layout/gear1"/>
    <dgm:cxn modelId="{59AA3E16-3B08-4436-BEE0-0E162612B3C6}" type="presOf" srcId="{79F48B3C-8F17-4A87-80C6-02BCF8289BA4}" destId="{380DBE19-98E3-4F52-904D-D1E1D19CF00F}" srcOrd="0" destOrd="0" presId="urn:microsoft.com/office/officeart/2005/8/layout/gear1"/>
    <dgm:cxn modelId="{AA007122-A89E-4C0C-A97B-D08A4B053C9A}" type="presOf" srcId="{5CC866B1-6BBD-4EEA-ACD9-A75C0C769E68}" destId="{1F7C5279-77E4-4FA1-94D5-0EE124195781}" srcOrd="1" destOrd="0" presId="urn:microsoft.com/office/officeart/2005/8/layout/gear1"/>
    <dgm:cxn modelId="{1475CCB7-31F5-4A4E-A77E-D090B2905B3A}" type="presOf" srcId="{9A53894C-2EAA-4535-9E1A-2F760AD1AFD8}" destId="{BF664D0B-F40F-4284-82E8-8DCFE686EA67}" srcOrd="0" destOrd="0" presId="urn:microsoft.com/office/officeart/2005/8/layout/gear1"/>
    <dgm:cxn modelId="{4AE24BB4-0773-4417-9EE5-562C80F1E58E}" type="presOf" srcId="{37AF2C7A-9A0F-48F8-AB47-A34A541BC05D}" destId="{64AD3700-89DE-47FD-99FC-2A1952485C2C}" srcOrd="0" destOrd="0" presId="urn:microsoft.com/office/officeart/2005/8/layout/gear1"/>
    <dgm:cxn modelId="{A79B23E1-8865-4CC0-9CDB-3F8157E84638}" srcId="{9A53894C-2EAA-4535-9E1A-2F760AD1AFD8}" destId="{A32CA1FF-8A77-41DD-B744-A437748DA882}" srcOrd="1" destOrd="0" parTransId="{BC1A63D4-BB58-4678-9A45-A733C65E915A}" sibTransId="{79F48B3C-8F17-4A87-80C6-02BCF8289BA4}"/>
    <dgm:cxn modelId="{77D800D7-AE6D-475D-91DA-CE9D8FACA204}" type="presOf" srcId="{29C7EB4A-6D6C-4540-A8C2-5A2F7E17C082}" destId="{1858018F-9835-47C9-8A95-018C8F72D38D}" srcOrd="3" destOrd="0" presId="urn:microsoft.com/office/officeart/2005/8/layout/gear1"/>
    <dgm:cxn modelId="{DD7524C8-7DBE-4AFC-87CB-CB4124451EAE}" type="presParOf" srcId="{BF664D0B-F40F-4284-82E8-8DCFE686EA67}" destId="{CAB29570-834B-45DA-8886-84AC913F4DF7}" srcOrd="0" destOrd="0" presId="urn:microsoft.com/office/officeart/2005/8/layout/gear1"/>
    <dgm:cxn modelId="{4F960D93-D3A1-4C75-A390-D83EDEF860D6}" type="presParOf" srcId="{BF664D0B-F40F-4284-82E8-8DCFE686EA67}" destId="{1F7C5279-77E4-4FA1-94D5-0EE124195781}" srcOrd="1" destOrd="0" presId="urn:microsoft.com/office/officeart/2005/8/layout/gear1"/>
    <dgm:cxn modelId="{D9E02680-ADF3-499B-871F-FFF989101AEA}" type="presParOf" srcId="{BF664D0B-F40F-4284-82E8-8DCFE686EA67}" destId="{691C4523-905F-4DBF-A86A-24B5BED5181E}" srcOrd="2" destOrd="0" presId="urn:microsoft.com/office/officeart/2005/8/layout/gear1"/>
    <dgm:cxn modelId="{5B6B5C4D-F8BA-4883-84B0-1C50975D53E2}" type="presParOf" srcId="{BF664D0B-F40F-4284-82E8-8DCFE686EA67}" destId="{020DAD92-90CC-405A-B903-1BA3F508E32F}" srcOrd="3" destOrd="0" presId="urn:microsoft.com/office/officeart/2005/8/layout/gear1"/>
    <dgm:cxn modelId="{C62CEEC1-74A3-44BF-872B-0D75539ED81E}" type="presParOf" srcId="{BF664D0B-F40F-4284-82E8-8DCFE686EA67}" destId="{3EFCF6D2-6198-445F-8FE0-34035F13EFC4}" srcOrd="4" destOrd="0" presId="urn:microsoft.com/office/officeart/2005/8/layout/gear1"/>
    <dgm:cxn modelId="{7A330F72-F424-467F-8C68-1B2982D52A9F}" type="presParOf" srcId="{BF664D0B-F40F-4284-82E8-8DCFE686EA67}" destId="{292A25A1-EE2D-4CD8-99CC-41A987D924F8}" srcOrd="5" destOrd="0" presId="urn:microsoft.com/office/officeart/2005/8/layout/gear1"/>
    <dgm:cxn modelId="{E334796A-DB2F-4EFF-9D20-B4E10A8C3B33}" type="presParOf" srcId="{BF664D0B-F40F-4284-82E8-8DCFE686EA67}" destId="{B3486432-491D-4CE3-9201-36E0D5EAD2CD}" srcOrd="6" destOrd="0" presId="urn:microsoft.com/office/officeart/2005/8/layout/gear1"/>
    <dgm:cxn modelId="{FBA5A24B-0922-4773-AA75-BF3CFF339AFD}" type="presParOf" srcId="{BF664D0B-F40F-4284-82E8-8DCFE686EA67}" destId="{3CA2DCBF-201A-4AA9-9783-4E4C1894C4FD}" srcOrd="7" destOrd="0" presId="urn:microsoft.com/office/officeart/2005/8/layout/gear1"/>
    <dgm:cxn modelId="{F1A5A0A6-C55E-4DEB-80F8-CD8934FEFC63}" type="presParOf" srcId="{BF664D0B-F40F-4284-82E8-8DCFE686EA67}" destId="{E268607D-A764-45E3-BF81-15B5979552C3}" srcOrd="8" destOrd="0" presId="urn:microsoft.com/office/officeart/2005/8/layout/gear1"/>
    <dgm:cxn modelId="{F840CCA3-9785-49DF-839F-CE3BB1EE3E06}" type="presParOf" srcId="{BF664D0B-F40F-4284-82E8-8DCFE686EA67}" destId="{1858018F-9835-47C9-8A95-018C8F72D38D}" srcOrd="9" destOrd="0" presId="urn:microsoft.com/office/officeart/2005/8/layout/gear1"/>
    <dgm:cxn modelId="{5C4BDB0D-66EB-4923-B589-DFE7FADD5A8B}" type="presParOf" srcId="{BF664D0B-F40F-4284-82E8-8DCFE686EA67}" destId="{64AD3700-89DE-47FD-99FC-2A1952485C2C}" srcOrd="10" destOrd="0" presId="urn:microsoft.com/office/officeart/2005/8/layout/gear1"/>
    <dgm:cxn modelId="{16A24D46-5B98-44CF-AB22-B7F0868FE4E2}" type="presParOf" srcId="{BF664D0B-F40F-4284-82E8-8DCFE686EA67}" destId="{380DBE19-98E3-4F52-904D-D1E1D19CF00F}" srcOrd="11" destOrd="0" presId="urn:microsoft.com/office/officeart/2005/8/layout/gear1"/>
    <dgm:cxn modelId="{C5AC0D87-E433-40EC-8606-F2F697CEE92B}" type="presParOf" srcId="{BF664D0B-F40F-4284-82E8-8DCFE686EA67}" destId="{FAC6C853-D1ED-469E-AD10-A5A1AA36463C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9EA06A-8920-4C67-A3ED-FE55424C556F}">
      <dsp:nvSpPr>
        <dsp:cNvPr id="0" name=""/>
        <dsp:cNvSpPr/>
      </dsp:nvSpPr>
      <dsp:spPr>
        <a:xfrm>
          <a:off x="1767" y="0"/>
          <a:ext cx="4595068" cy="9259184"/>
        </a:xfrm>
        <a:prstGeom prst="roundRect">
          <a:avLst>
            <a:gd name="adj" fmla="val 10000"/>
          </a:avLst>
        </a:prstGeom>
        <a:solidFill>
          <a:srgbClr val="FFCCCC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4000" b="1" kern="1200" dirty="0"/>
            <a:t>Współczynnik aktywności zawodowej </a:t>
          </a: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200" b="0" kern="1200" dirty="0">
              <a:solidFill>
                <a:schemeClr val="tx1"/>
              </a:solidFill>
            </a:rPr>
            <a:t>w grupie 15-64 lata</a:t>
          </a:r>
        </a:p>
      </dsp:txBody>
      <dsp:txXfrm>
        <a:off x="1767" y="0"/>
        <a:ext cx="4595068" cy="2777755"/>
      </dsp:txXfrm>
    </dsp:sp>
    <dsp:sp modelId="{E12F3913-BDBC-4CA0-9E2D-68F431BD8E24}">
      <dsp:nvSpPr>
        <dsp:cNvPr id="0" name=""/>
        <dsp:cNvSpPr/>
      </dsp:nvSpPr>
      <dsp:spPr>
        <a:xfrm>
          <a:off x="461274" y="2780467"/>
          <a:ext cx="3676054" cy="279177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60960" rIns="8128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200" b="1" kern="1200" dirty="0">
              <a:latin typeface="+mn-lt"/>
            </a:rPr>
            <a:t>Polska – 71%</a:t>
          </a:r>
          <a:r>
            <a:rPr lang="pl-PL" sz="3200" b="0" kern="1200" dirty="0">
              <a:latin typeface="+mn-lt"/>
            </a:rPr>
            <a:t> 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800" b="0" kern="1200" dirty="0">
              <a:latin typeface="+mn-lt"/>
            </a:rPr>
            <a:t>(+0,4 p. p. 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800" b="0" kern="1200" dirty="0">
              <a:latin typeface="+mn-lt"/>
            </a:rPr>
            <a:t>w porównaniu 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800" b="0" kern="1200" dirty="0">
              <a:latin typeface="+mn-lt"/>
            </a:rPr>
            <a:t>do 2019 r. )</a:t>
          </a:r>
        </a:p>
      </dsp:txBody>
      <dsp:txXfrm>
        <a:off x="543042" y="2862235"/>
        <a:ext cx="3512518" cy="2628234"/>
      </dsp:txXfrm>
    </dsp:sp>
    <dsp:sp modelId="{0798995A-62B4-4451-8D28-E5ADDC04983F}">
      <dsp:nvSpPr>
        <dsp:cNvPr id="0" name=""/>
        <dsp:cNvSpPr/>
      </dsp:nvSpPr>
      <dsp:spPr>
        <a:xfrm>
          <a:off x="461274" y="6001741"/>
          <a:ext cx="3676054" cy="279177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8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60960" rIns="8128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200" b="1" kern="1200" dirty="0">
              <a:latin typeface="+mn-lt"/>
            </a:rPr>
            <a:t>UE(27) – 72,9% 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800" b="0" kern="1200" dirty="0">
              <a:latin typeface="+mn-lt"/>
            </a:rPr>
            <a:t>(-0,5 p. p. 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800" b="0" kern="1200" dirty="0">
              <a:latin typeface="+mn-lt"/>
            </a:rPr>
            <a:t>w porównaniu 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800" b="0" kern="1200" dirty="0">
              <a:latin typeface="+mn-lt"/>
            </a:rPr>
            <a:t>do 2019 r. )</a:t>
          </a:r>
          <a:endParaRPr lang="pl-PL" sz="2800" b="1" kern="1200" dirty="0">
            <a:latin typeface="+mn-lt"/>
          </a:endParaRPr>
        </a:p>
      </dsp:txBody>
      <dsp:txXfrm>
        <a:off x="543042" y="6083509"/>
        <a:ext cx="3512518" cy="2628234"/>
      </dsp:txXfrm>
    </dsp:sp>
    <dsp:sp modelId="{3BAED0DA-26C3-41C8-9678-A9E1A112740C}">
      <dsp:nvSpPr>
        <dsp:cNvPr id="0" name=""/>
        <dsp:cNvSpPr/>
      </dsp:nvSpPr>
      <dsp:spPr>
        <a:xfrm>
          <a:off x="4941465" y="0"/>
          <a:ext cx="4595068" cy="9259184"/>
        </a:xfrm>
        <a:prstGeom prst="roundRect">
          <a:avLst>
            <a:gd name="adj" fmla="val 10000"/>
          </a:avLst>
        </a:prstGeom>
        <a:solidFill>
          <a:srgbClr val="FFCCCC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4000" b="1" kern="1200" dirty="0"/>
            <a:t>Wskaźnik zatrudnienia</a:t>
          </a: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200" b="0" kern="1200" dirty="0">
              <a:solidFill>
                <a:schemeClr val="tx1"/>
              </a:solidFill>
            </a:rPr>
            <a:t>w grupie 15-64 lata</a:t>
          </a:r>
          <a:endParaRPr lang="pl-PL" sz="3200" b="1" kern="1200" dirty="0"/>
        </a:p>
      </dsp:txBody>
      <dsp:txXfrm>
        <a:off x="4941465" y="0"/>
        <a:ext cx="4595068" cy="2777755"/>
      </dsp:txXfrm>
    </dsp:sp>
    <dsp:sp modelId="{FB168605-5153-4360-9F9A-2163516A9B8D}">
      <dsp:nvSpPr>
        <dsp:cNvPr id="0" name=""/>
        <dsp:cNvSpPr/>
      </dsp:nvSpPr>
      <dsp:spPr>
        <a:xfrm>
          <a:off x="5400972" y="2780467"/>
          <a:ext cx="3676054" cy="279177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16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60960" rIns="8128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200" b="1" kern="1200" dirty="0">
              <a:latin typeface="+mn-lt"/>
            </a:rPr>
            <a:t>Polska – 68,7% 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800" b="0" kern="1200" dirty="0">
              <a:latin typeface="+mn-lt"/>
            </a:rPr>
            <a:t>(+0,5 p. p. 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800" b="0" kern="1200" dirty="0">
              <a:latin typeface="+mn-lt"/>
            </a:rPr>
            <a:t>w porównaniu 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800" b="0" kern="1200" dirty="0">
              <a:latin typeface="+mn-lt"/>
            </a:rPr>
            <a:t>do 2019 r. )</a:t>
          </a:r>
          <a:endParaRPr lang="pl-PL" sz="2800" b="1" kern="1200" dirty="0">
            <a:latin typeface="+mn-lt"/>
          </a:endParaRPr>
        </a:p>
      </dsp:txBody>
      <dsp:txXfrm>
        <a:off x="5482740" y="2862235"/>
        <a:ext cx="3512518" cy="2628234"/>
      </dsp:txXfrm>
    </dsp:sp>
    <dsp:sp modelId="{F124569F-4EDF-48CF-A19D-858E1AEFD455}">
      <dsp:nvSpPr>
        <dsp:cNvPr id="0" name=""/>
        <dsp:cNvSpPr/>
      </dsp:nvSpPr>
      <dsp:spPr>
        <a:xfrm>
          <a:off x="5400972" y="6001741"/>
          <a:ext cx="3676054" cy="279177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24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60960" rIns="8128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200" b="1" kern="1200" dirty="0">
              <a:latin typeface="+mn-lt"/>
            </a:rPr>
            <a:t>UE(27) – 67,6% 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800" b="0" kern="1200" dirty="0">
              <a:latin typeface="+mn-lt"/>
            </a:rPr>
            <a:t>(-0,8 p. p. 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800" b="0" kern="1200" dirty="0">
              <a:latin typeface="+mn-lt"/>
            </a:rPr>
            <a:t>w porównaniu 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800" b="0" kern="1200" dirty="0">
              <a:latin typeface="+mn-lt"/>
            </a:rPr>
            <a:t>do 2019 r. )</a:t>
          </a:r>
          <a:endParaRPr lang="pl-PL" sz="2800" b="1" kern="1200" dirty="0">
            <a:latin typeface="+mn-lt"/>
          </a:endParaRPr>
        </a:p>
      </dsp:txBody>
      <dsp:txXfrm>
        <a:off x="5482740" y="6083509"/>
        <a:ext cx="3512518" cy="2628234"/>
      </dsp:txXfrm>
    </dsp:sp>
    <dsp:sp modelId="{33A0051F-358B-4769-B5E5-9B7FE7F563B3}">
      <dsp:nvSpPr>
        <dsp:cNvPr id="0" name=""/>
        <dsp:cNvSpPr/>
      </dsp:nvSpPr>
      <dsp:spPr>
        <a:xfrm>
          <a:off x="9881164" y="0"/>
          <a:ext cx="4595068" cy="9259184"/>
        </a:xfrm>
        <a:prstGeom prst="roundRect">
          <a:avLst>
            <a:gd name="adj" fmla="val 10000"/>
          </a:avLst>
        </a:prstGeom>
        <a:solidFill>
          <a:srgbClr val="FFCCCC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4000" b="1" kern="1200" dirty="0">
              <a:latin typeface="+mn-lt"/>
            </a:rPr>
            <a:t>Stopa bezrobocia</a:t>
          </a: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200" b="0" kern="1200" dirty="0">
              <a:solidFill>
                <a:schemeClr val="tx1"/>
              </a:solidFill>
            </a:rPr>
            <a:t>w grupie 15-64 lata</a:t>
          </a:r>
          <a:endParaRPr lang="pl-PL" sz="3200" b="1" kern="1200" dirty="0">
            <a:latin typeface="+mn-lt"/>
          </a:endParaRPr>
        </a:p>
      </dsp:txBody>
      <dsp:txXfrm>
        <a:off x="9881164" y="0"/>
        <a:ext cx="4595068" cy="2777755"/>
      </dsp:txXfrm>
    </dsp:sp>
    <dsp:sp modelId="{73C0E286-568B-48B2-B11A-E745DDF09217}">
      <dsp:nvSpPr>
        <dsp:cNvPr id="0" name=""/>
        <dsp:cNvSpPr/>
      </dsp:nvSpPr>
      <dsp:spPr>
        <a:xfrm>
          <a:off x="10340671" y="2780467"/>
          <a:ext cx="3676054" cy="279177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32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60960" rIns="8128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200" b="1" kern="1200" dirty="0">
              <a:latin typeface="+mn-lt"/>
            </a:rPr>
            <a:t>Polska – 3,2% 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800" b="0" kern="1200" dirty="0">
              <a:latin typeface="+mn-lt"/>
            </a:rPr>
            <a:t>(-0,1 p. p. 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800" b="0" kern="1200" dirty="0">
              <a:latin typeface="+mn-lt"/>
            </a:rPr>
            <a:t>w porównaniu 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800" b="0" kern="1200" dirty="0">
              <a:latin typeface="+mn-lt"/>
            </a:rPr>
            <a:t>do 2019 r. )</a:t>
          </a:r>
          <a:endParaRPr lang="pl-PL" sz="2800" b="1" kern="1200" dirty="0">
            <a:latin typeface="+mn-lt"/>
          </a:endParaRPr>
        </a:p>
      </dsp:txBody>
      <dsp:txXfrm>
        <a:off x="10422439" y="2862235"/>
        <a:ext cx="3512518" cy="2628234"/>
      </dsp:txXfrm>
    </dsp:sp>
    <dsp:sp modelId="{B4BE2E65-20A6-4B0D-AFF0-8887CEC30123}">
      <dsp:nvSpPr>
        <dsp:cNvPr id="0" name=""/>
        <dsp:cNvSpPr/>
      </dsp:nvSpPr>
      <dsp:spPr>
        <a:xfrm>
          <a:off x="10340671" y="6001741"/>
          <a:ext cx="3676054" cy="279177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60960" rIns="8128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200" b="1" kern="1200" dirty="0">
              <a:latin typeface="+mn-lt"/>
            </a:rPr>
            <a:t>UE(27) – 7,2% 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800" b="0" kern="1200" dirty="0">
              <a:latin typeface="+mn-lt"/>
            </a:rPr>
            <a:t>(+0,4 p. p. 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800" b="0" kern="1200" dirty="0">
              <a:latin typeface="+mn-lt"/>
            </a:rPr>
            <a:t>w porównaniu 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800" b="0" kern="1200" dirty="0">
              <a:latin typeface="+mn-lt"/>
            </a:rPr>
            <a:t>do 2019 r. )</a:t>
          </a:r>
          <a:endParaRPr lang="pl-PL" sz="2800" b="1" kern="1200" dirty="0">
            <a:latin typeface="+mn-lt"/>
          </a:endParaRPr>
        </a:p>
      </dsp:txBody>
      <dsp:txXfrm>
        <a:off x="10422439" y="6083509"/>
        <a:ext cx="3512518" cy="26282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9EA06A-8920-4C67-A3ED-FE55424C556F}">
      <dsp:nvSpPr>
        <dsp:cNvPr id="0" name=""/>
        <dsp:cNvSpPr/>
      </dsp:nvSpPr>
      <dsp:spPr>
        <a:xfrm>
          <a:off x="0" y="0"/>
          <a:ext cx="4667622" cy="8763000"/>
        </a:xfrm>
        <a:prstGeom prst="roundRect">
          <a:avLst>
            <a:gd name="adj" fmla="val 10000"/>
          </a:avLst>
        </a:prstGeom>
        <a:solidFill>
          <a:srgbClr val="FFCCCC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4000" b="1" kern="1200" dirty="0"/>
            <a:t>Współczynnik aktywności zawodowej </a:t>
          </a: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200" b="0" kern="1200" dirty="0">
              <a:solidFill>
                <a:schemeClr val="tx1"/>
              </a:solidFill>
            </a:rPr>
            <a:t>w grupie 15-29 lat</a:t>
          </a:r>
        </a:p>
      </dsp:txBody>
      <dsp:txXfrm>
        <a:off x="0" y="0"/>
        <a:ext cx="4667622" cy="2628900"/>
      </dsp:txXfrm>
    </dsp:sp>
    <dsp:sp modelId="{E12F3913-BDBC-4CA0-9E2D-68F431BD8E24}">
      <dsp:nvSpPr>
        <dsp:cNvPr id="0" name=""/>
        <dsp:cNvSpPr/>
      </dsp:nvSpPr>
      <dsp:spPr>
        <a:xfrm>
          <a:off x="468557" y="2631467"/>
          <a:ext cx="3734097" cy="264216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60960" rIns="8128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200" b="1" kern="1200" dirty="0">
              <a:latin typeface="+mn-lt"/>
            </a:rPr>
            <a:t>Polska – 51,6%</a:t>
          </a:r>
          <a:r>
            <a:rPr lang="pl-PL" sz="3200" b="0" kern="1200" dirty="0">
              <a:latin typeface="+mn-lt"/>
            </a:rPr>
            <a:t> 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800" b="0" kern="1200" dirty="0">
              <a:latin typeface="+mn-lt"/>
            </a:rPr>
            <a:t>(-2,8 p. p.  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800" b="0" kern="1200" dirty="0">
              <a:latin typeface="+mn-lt"/>
            </a:rPr>
            <a:t>w porównaniu 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800" b="0" kern="1200" dirty="0">
              <a:latin typeface="+mn-lt"/>
            </a:rPr>
            <a:t>do 2019 r. )</a:t>
          </a:r>
        </a:p>
      </dsp:txBody>
      <dsp:txXfrm>
        <a:off x="545943" y="2708853"/>
        <a:ext cx="3579325" cy="2487392"/>
      </dsp:txXfrm>
    </dsp:sp>
    <dsp:sp modelId="{0798995A-62B4-4451-8D28-E5ADDC04983F}">
      <dsp:nvSpPr>
        <dsp:cNvPr id="0" name=""/>
        <dsp:cNvSpPr/>
      </dsp:nvSpPr>
      <dsp:spPr>
        <a:xfrm>
          <a:off x="468557" y="5680118"/>
          <a:ext cx="3734097" cy="264216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8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60960" rIns="8128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200" b="1" kern="1200" dirty="0">
              <a:latin typeface="+mn-lt"/>
            </a:rPr>
            <a:t>UE(27) – 53,2% 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800" b="0" kern="1200" dirty="0">
              <a:latin typeface="+mn-lt"/>
            </a:rPr>
            <a:t>(-1,5 p. p. 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800" b="0" kern="1200" dirty="0">
              <a:latin typeface="+mn-lt"/>
            </a:rPr>
            <a:t>w porównaniu 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800" b="0" kern="1200" dirty="0">
              <a:latin typeface="+mn-lt"/>
            </a:rPr>
            <a:t>do 2019 r. )</a:t>
          </a:r>
          <a:endParaRPr lang="pl-PL" sz="2800" b="1" kern="1200" dirty="0">
            <a:latin typeface="+mn-lt"/>
          </a:endParaRPr>
        </a:p>
      </dsp:txBody>
      <dsp:txXfrm>
        <a:off x="545943" y="5757504"/>
        <a:ext cx="3579325" cy="2487392"/>
      </dsp:txXfrm>
    </dsp:sp>
    <dsp:sp modelId="{3BAED0DA-26C3-41C8-9678-A9E1A112740C}">
      <dsp:nvSpPr>
        <dsp:cNvPr id="0" name=""/>
        <dsp:cNvSpPr/>
      </dsp:nvSpPr>
      <dsp:spPr>
        <a:xfrm>
          <a:off x="5019488" y="0"/>
          <a:ext cx="4667622" cy="8763000"/>
        </a:xfrm>
        <a:prstGeom prst="roundRect">
          <a:avLst>
            <a:gd name="adj" fmla="val 10000"/>
          </a:avLst>
        </a:prstGeom>
        <a:solidFill>
          <a:srgbClr val="FFCCCC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4000" b="1" kern="1200" dirty="0"/>
            <a:t>Wskaźnik zatrudnienia</a:t>
          </a: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200" b="0" kern="1200" dirty="0">
              <a:solidFill>
                <a:schemeClr val="tx1"/>
              </a:solidFill>
            </a:rPr>
            <a:t>w grupie 15-29 lat</a:t>
          </a:r>
          <a:endParaRPr lang="pl-PL" sz="2800" b="1" kern="1200" dirty="0">
            <a:solidFill>
              <a:schemeClr val="tx1"/>
            </a:solidFill>
          </a:endParaRPr>
        </a:p>
      </dsp:txBody>
      <dsp:txXfrm>
        <a:off x="5019488" y="0"/>
        <a:ext cx="4667622" cy="2628900"/>
      </dsp:txXfrm>
    </dsp:sp>
    <dsp:sp modelId="{FB168605-5153-4360-9F9A-2163516A9B8D}">
      <dsp:nvSpPr>
        <dsp:cNvPr id="0" name=""/>
        <dsp:cNvSpPr/>
      </dsp:nvSpPr>
      <dsp:spPr>
        <a:xfrm>
          <a:off x="5486251" y="2631467"/>
          <a:ext cx="3734097" cy="264216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16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60960" rIns="8128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200" b="1" kern="1200" dirty="0">
              <a:latin typeface="+mn-lt"/>
            </a:rPr>
            <a:t>Polska – 48,0% 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800" b="0" kern="1200" dirty="0">
              <a:latin typeface="+mn-lt"/>
            </a:rPr>
            <a:t>(-2,8 p. p. 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800" b="0" kern="1200" dirty="0">
              <a:latin typeface="+mn-lt"/>
            </a:rPr>
            <a:t>w porównaniu 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800" b="0" kern="1200" dirty="0">
              <a:latin typeface="+mn-lt"/>
            </a:rPr>
            <a:t>do 2019 r. )</a:t>
          </a:r>
          <a:endParaRPr lang="pl-PL" sz="2800" b="1" kern="1200" dirty="0">
            <a:latin typeface="+mn-lt"/>
          </a:endParaRPr>
        </a:p>
      </dsp:txBody>
      <dsp:txXfrm>
        <a:off x="5563637" y="2708853"/>
        <a:ext cx="3579325" cy="2487392"/>
      </dsp:txXfrm>
    </dsp:sp>
    <dsp:sp modelId="{F124569F-4EDF-48CF-A19D-858E1AEFD455}">
      <dsp:nvSpPr>
        <dsp:cNvPr id="0" name=""/>
        <dsp:cNvSpPr/>
      </dsp:nvSpPr>
      <dsp:spPr>
        <a:xfrm>
          <a:off x="5486251" y="5680118"/>
          <a:ext cx="3734097" cy="264216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24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60960" rIns="8128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200" b="1" kern="1200" dirty="0">
              <a:latin typeface="+mn-lt"/>
            </a:rPr>
            <a:t>UE(27) – 46,2% 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800" b="0" kern="1200" dirty="0">
              <a:latin typeface="+mn-lt"/>
            </a:rPr>
            <a:t>(-2,0 p. p. 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800" b="0" kern="1200" dirty="0">
              <a:latin typeface="+mn-lt"/>
            </a:rPr>
            <a:t>w porównaniu 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800" b="0" kern="1200" dirty="0">
              <a:latin typeface="+mn-lt"/>
            </a:rPr>
            <a:t>do 2019 r. )</a:t>
          </a:r>
          <a:endParaRPr lang="pl-PL" sz="2800" b="1" kern="1200" dirty="0">
            <a:latin typeface="+mn-lt"/>
          </a:endParaRPr>
        </a:p>
      </dsp:txBody>
      <dsp:txXfrm>
        <a:off x="5563637" y="5757504"/>
        <a:ext cx="3579325" cy="2487392"/>
      </dsp:txXfrm>
    </dsp:sp>
    <dsp:sp modelId="{33A0051F-358B-4769-B5E5-9B7FE7F563B3}">
      <dsp:nvSpPr>
        <dsp:cNvPr id="0" name=""/>
        <dsp:cNvSpPr/>
      </dsp:nvSpPr>
      <dsp:spPr>
        <a:xfrm>
          <a:off x="10038977" y="0"/>
          <a:ext cx="4667622" cy="8763000"/>
        </a:xfrm>
        <a:prstGeom prst="roundRect">
          <a:avLst>
            <a:gd name="adj" fmla="val 10000"/>
          </a:avLst>
        </a:prstGeom>
        <a:solidFill>
          <a:srgbClr val="FFCCCC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4000" b="1" kern="1200" dirty="0">
              <a:latin typeface="+mn-lt"/>
            </a:rPr>
            <a:t>Stopa bezrobocia</a:t>
          </a: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200" b="0" kern="1200" dirty="0">
              <a:solidFill>
                <a:schemeClr val="tx1"/>
              </a:solidFill>
            </a:rPr>
            <a:t>w grupie 15-29 lat</a:t>
          </a:r>
          <a:endParaRPr lang="pl-PL" sz="2800" b="1" kern="1200" dirty="0">
            <a:solidFill>
              <a:schemeClr val="tx1"/>
            </a:solidFill>
            <a:latin typeface="+mn-lt"/>
          </a:endParaRPr>
        </a:p>
      </dsp:txBody>
      <dsp:txXfrm>
        <a:off x="10038977" y="0"/>
        <a:ext cx="4667622" cy="2628900"/>
      </dsp:txXfrm>
    </dsp:sp>
    <dsp:sp modelId="{73C0E286-568B-48B2-B11A-E745DDF09217}">
      <dsp:nvSpPr>
        <dsp:cNvPr id="0" name=""/>
        <dsp:cNvSpPr/>
      </dsp:nvSpPr>
      <dsp:spPr>
        <a:xfrm>
          <a:off x="10503944" y="2631467"/>
          <a:ext cx="3734097" cy="264216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32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60960" rIns="8128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200" b="1" kern="1200" dirty="0">
              <a:latin typeface="+mn-lt"/>
            </a:rPr>
            <a:t>Polska – 7,1% 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800" b="0" kern="1200" dirty="0">
              <a:latin typeface="+mn-lt"/>
            </a:rPr>
            <a:t>(+0,5 p. p. 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800" b="0" kern="1200" dirty="0">
              <a:latin typeface="+mn-lt"/>
            </a:rPr>
            <a:t>w porównaniu 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800" b="0" kern="1200" dirty="0">
              <a:latin typeface="+mn-lt"/>
            </a:rPr>
            <a:t>do 2019 r. )</a:t>
          </a:r>
          <a:endParaRPr lang="pl-PL" sz="2800" b="1" kern="1200" dirty="0">
            <a:latin typeface="+mn-lt"/>
          </a:endParaRPr>
        </a:p>
      </dsp:txBody>
      <dsp:txXfrm>
        <a:off x="10581330" y="2708853"/>
        <a:ext cx="3579325" cy="2487392"/>
      </dsp:txXfrm>
    </dsp:sp>
    <dsp:sp modelId="{B4BE2E65-20A6-4B0D-AFF0-8887CEC30123}">
      <dsp:nvSpPr>
        <dsp:cNvPr id="0" name=""/>
        <dsp:cNvSpPr/>
      </dsp:nvSpPr>
      <dsp:spPr>
        <a:xfrm>
          <a:off x="10503944" y="5680118"/>
          <a:ext cx="3734097" cy="264216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60960" rIns="8128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200" b="1" kern="1200" dirty="0">
              <a:latin typeface="+mn-lt"/>
            </a:rPr>
            <a:t>UE(27) – 13,2% 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800" b="0" kern="1200" dirty="0">
              <a:latin typeface="+mn-lt"/>
            </a:rPr>
            <a:t>(+1,3 p. p. 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800" b="0" kern="1200" dirty="0">
              <a:latin typeface="+mn-lt"/>
            </a:rPr>
            <a:t>w porównaniu 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800" b="0" kern="1200" dirty="0">
              <a:latin typeface="+mn-lt"/>
            </a:rPr>
            <a:t>do 2019 r. )</a:t>
          </a:r>
          <a:endParaRPr lang="pl-PL" sz="2800" b="1" kern="1200" dirty="0">
            <a:latin typeface="+mn-lt"/>
          </a:endParaRPr>
        </a:p>
      </dsp:txBody>
      <dsp:txXfrm>
        <a:off x="10581330" y="5757504"/>
        <a:ext cx="3579325" cy="248739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B29570-834B-45DA-8886-84AC913F4DF7}">
      <dsp:nvSpPr>
        <dsp:cNvPr id="0" name=""/>
        <dsp:cNvSpPr/>
      </dsp:nvSpPr>
      <dsp:spPr>
        <a:xfrm>
          <a:off x="9373187" y="4226418"/>
          <a:ext cx="5598523" cy="5381017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800" b="1" kern="1200" dirty="0"/>
            <a:t>44,7% stanowiły osoby do 30 r. ż                             w ogólnej liczbie zaktywizowanych                 </a:t>
          </a:r>
          <a:r>
            <a:rPr lang="pl-PL" sz="2800" kern="1200" dirty="0"/>
            <a:t>w okresie styczeń – kwiecień 2021 r.</a:t>
          </a:r>
        </a:p>
      </dsp:txBody>
      <dsp:txXfrm>
        <a:off x="10482483" y="5486896"/>
        <a:ext cx="3379931" cy="2765953"/>
      </dsp:txXfrm>
    </dsp:sp>
    <dsp:sp modelId="{020DAD92-90CC-405A-B903-1BA3F508E32F}">
      <dsp:nvSpPr>
        <dsp:cNvPr id="0" name=""/>
        <dsp:cNvSpPr/>
      </dsp:nvSpPr>
      <dsp:spPr>
        <a:xfrm>
          <a:off x="1160909" y="2854797"/>
          <a:ext cx="5836205" cy="5564205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800" kern="1200" dirty="0">
              <a:latin typeface="+mn-lt"/>
            </a:rPr>
            <a:t>W skali roku liczba zaktywizowanych bezrobotnych do 30 r. ż </a:t>
          </a:r>
          <a:r>
            <a:rPr lang="pl-PL" sz="2800" b="1" kern="1200" dirty="0">
              <a:latin typeface="+mn-lt"/>
            </a:rPr>
            <a:t>wzrosła              o  10,7 tys.,                   tj. o 37,3%</a:t>
          </a:r>
        </a:p>
      </dsp:txBody>
      <dsp:txXfrm>
        <a:off x="2601253" y="4264069"/>
        <a:ext cx="2955517" cy="2745661"/>
      </dsp:txXfrm>
    </dsp:sp>
    <dsp:sp modelId="{B3486432-491D-4CE3-9201-36E0D5EAD2CD}">
      <dsp:nvSpPr>
        <dsp:cNvPr id="0" name=""/>
        <dsp:cNvSpPr/>
      </dsp:nvSpPr>
      <dsp:spPr>
        <a:xfrm rot="20835534">
          <a:off x="4924341" y="-283561"/>
          <a:ext cx="7690506" cy="6622402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800" b="1" kern="1200" dirty="0"/>
            <a:t>39,4 tys. osób bezrobotnych do 30 r. ż rozpoczęło udział                        w aktywnych programach przeciwdziałania bezrobociu w okresie styczeń – kwiecień              2021 r.</a:t>
          </a:r>
          <a:endParaRPr lang="pl-PL" sz="2800" kern="1200" dirty="0"/>
        </a:p>
      </dsp:txBody>
      <dsp:txXfrm rot="-20700000">
        <a:off x="6674446" y="1105572"/>
        <a:ext cx="4190295" cy="3844132"/>
      </dsp:txXfrm>
    </dsp:sp>
    <dsp:sp modelId="{64AD3700-89DE-47FD-99FC-2A1952485C2C}">
      <dsp:nvSpPr>
        <dsp:cNvPr id="0" name=""/>
        <dsp:cNvSpPr/>
      </dsp:nvSpPr>
      <dsp:spPr>
        <a:xfrm rot="528828">
          <a:off x="9601814" y="3921589"/>
          <a:ext cx="6222796" cy="6222796"/>
        </a:xfrm>
        <a:prstGeom prst="circularArrow">
          <a:avLst>
            <a:gd name="adj1" fmla="val 4687"/>
            <a:gd name="adj2" fmla="val 299029"/>
            <a:gd name="adj3" fmla="val 2572073"/>
            <a:gd name="adj4" fmla="val 15745704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0DBE19-98E3-4F52-904D-D1E1D19CF00F}">
      <dsp:nvSpPr>
        <dsp:cNvPr id="0" name=""/>
        <dsp:cNvSpPr/>
      </dsp:nvSpPr>
      <dsp:spPr>
        <a:xfrm rot="12493666">
          <a:off x="2478630" y="4280314"/>
          <a:ext cx="4521250" cy="4521250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C6C853-D1ED-469E-AD10-A5A1AA36463C}">
      <dsp:nvSpPr>
        <dsp:cNvPr id="0" name=""/>
        <dsp:cNvSpPr/>
      </dsp:nvSpPr>
      <dsp:spPr>
        <a:xfrm rot="533463">
          <a:off x="4517760" y="-165715"/>
          <a:ext cx="6049893" cy="6147975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C077E2B6-FC8E-4559-9727-08B97A57891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3"/>
            <a:ext cx="4301752" cy="343670"/>
          </a:xfrm>
          <a:prstGeom prst="rect">
            <a:avLst/>
          </a:prstGeom>
        </p:spPr>
        <p:txBody>
          <a:bodyPr vert="horz" lIns="48856" tIns="24428" rIns="48856" bIns="24428" rtlCol="0"/>
          <a:lstStyle>
            <a:lvl1pPr algn="l">
              <a:defRPr sz="600"/>
            </a:lvl1pPr>
          </a:lstStyle>
          <a:p>
            <a:endParaRPr lang="pl-PL" dirty="0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B7A1A6E0-0CB0-4B7C-AA9D-C1E055384B1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622535" y="3"/>
            <a:ext cx="4301752" cy="343670"/>
          </a:xfrm>
          <a:prstGeom prst="rect">
            <a:avLst/>
          </a:prstGeom>
        </p:spPr>
        <p:txBody>
          <a:bodyPr vert="horz" lIns="48856" tIns="24428" rIns="48856" bIns="24428" rtlCol="0"/>
          <a:lstStyle>
            <a:lvl1pPr algn="r">
              <a:defRPr sz="600"/>
            </a:lvl1pPr>
          </a:lstStyle>
          <a:p>
            <a:fld id="{F7DDAEA7-5EF6-446C-B476-B3F244D01F73}" type="datetimeFigureOut">
              <a:rPr lang="pl-PL" smtClean="0"/>
              <a:t>2021-06-09</a:t>
            </a:fld>
            <a:endParaRPr lang="pl-PL" dirty="0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FAA4B9DD-C9AD-44A3-BA0B-7A104AB34EA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4330"/>
            <a:ext cx="4301752" cy="343670"/>
          </a:xfrm>
          <a:prstGeom prst="rect">
            <a:avLst/>
          </a:prstGeom>
        </p:spPr>
        <p:txBody>
          <a:bodyPr vert="horz" lIns="48856" tIns="24428" rIns="48856" bIns="24428" rtlCol="0" anchor="b"/>
          <a:lstStyle>
            <a:lvl1pPr algn="l">
              <a:defRPr sz="600"/>
            </a:lvl1pPr>
          </a:lstStyle>
          <a:p>
            <a:endParaRPr lang="pl-PL" dirty="0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BB53D89D-8C11-4E23-8BCD-18D403DED53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622535" y="6514330"/>
            <a:ext cx="4301752" cy="343670"/>
          </a:xfrm>
          <a:prstGeom prst="rect">
            <a:avLst/>
          </a:prstGeom>
        </p:spPr>
        <p:txBody>
          <a:bodyPr vert="horz" lIns="48856" tIns="24428" rIns="48856" bIns="24428" rtlCol="0" anchor="b"/>
          <a:lstStyle>
            <a:lvl1pPr algn="r">
              <a:defRPr sz="600"/>
            </a:lvl1pPr>
          </a:lstStyle>
          <a:p>
            <a:fld id="{205E4459-0C8F-40AF-BA54-C54D6E01B906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244178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4301752" cy="343670"/>
          </a:xfrm>
          <a:prstGeom prst="rect">
            <a:avLst/>
          </a:prstGeom>
        </p:spPr>
        <p:txBody>
          <a:bodyPr vert="horz" lIns="48856" tIns="24428" rIns="48856" bIns="24428" rtlCol="0"/>
          <a:lstStyle>
            <a:lvl1pPr algn="l">
              <a:defRPr sz="6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5622535" y="3"/>
            <a:ext cx="4301752" cy="343670"/>
          </a:xfrm>
          <a:prstGeom prst="rect">
            <a:avLst/>
          </a:prstGeom>
        </p:spPr>
        <p:txBody>
          <a:bodyPr vert="horz" lIns="48856" tIns="24428" rIns="48856" bIns="24428" rtlCol="0"/>
          <a:lstStyle>
            <a:lvl1pPr algn="r">
              <a:defRPr sz="600"/>
            </a:lvl1pPr>
          </a:lstStyle>
          <a:p>
            <a:fld id="{23928C99-7AF4-4CCD-B83B-B52D7A945E0B}" type="datetimeFigureOut">
              <a:rPr lang="pl-PL" smtClean="0"/>
              <a:t>2021-06-09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2906713" y="857250"/>
            <a:ext cx="4113212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48856" tIns="24428" rIns="48856" bIns="24428" rtlCol="0" anchor="ctr"/>
          <a:lstStyle/>
          <a:p>
            <a:endParaRPr lang="pl-PL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992357" y="3300004"/>
            <a:ext cx="7941937" cy="2701228"/>
          </a:xfrm>
          <a:prstGeom prst="rect">
            <a:avLst/>
          </a:prstGeom>
        </p:spPr>
        <p:txBody>
          <a:bodyPr vert="horz" lIns="48856" tIns="24428" rIns="48856" bIns="24428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6514330"/>
            <a:ext cx="4301752" cy="343670"/>
          </a:xfrm>
          <a:prstGeom prst="rect">
            <a:avLst/>
          </a:prstGeom>
        </p:spPr>
        <p:txBody>
          <a:bodyPr vert="horz" lIns="48856" tIns="24428" rIns="48856" bIns="24428" rtlCol="0" anchor="b"/>
          <a:lstStyle>
            <a:lvl1pPr algn="l">
              <a:defRPr sz="600"/>
            </a:lvl1pPr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5622535" y="6514330"/>
            <a:ext cx="4301752" cy="343670"/>
          </a:xfrm>
          <a:prstGeom prst="rect">
            <a:avLst/>
          </a:prstGeom>
        </p:spPr>
        <p:txBody>
          <a:bodyPr vert="horz" lIns="48856" tIns="24428" rIns="48856" bIns="24428" rtlCol="0" anchor="b"/>
          <a:lstStyle>
            <a:lvl1pPr algn="r">
              <a:defRPr sz="600"/>
            </a:lvl1pPr>
          </a:lstStyle>
          <a:p>
            <a:fld id="{FDDCE962-DAD6-49F2-80E3-68D1000B8A51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89925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b="1" dirty="0">
                <a:solidFill>
                  <a:srgbClr val="FF0000"/>
                </a:solidFill>
              </a:rPr>
              <a:t>Zmienić tytuł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DCE962-DAD6-49F2-80E3-68D1000B8A51}" type="slidenum">
              <a:rPr lang="pl-PL" smtClean="0"/>
              <a:t>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109303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DCE962-DAD6-49F2-80E3-68D1000B8A51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076043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="1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DCE962-DAD6-49F2-80E3-68D1000B8A51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076043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DCE962-DAD6-49F2-80E3-68D1000B8A51}" type="slidenum">
              <a:rPr lang="pl-PL" smtClean="0"/>
              <a:t>18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228047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>
          <a:xfrm>
            <a:off x="687399" y="4771503"/>
            <a:ext cx="5672653" cy="4646269"/>
          </a:xfrm>
        </p:spPr>
        <p:txBody>
          <a:bodyPr/>
          <a:lstStyle/>
          <a:p>
            <a:endParaRPr lang="pl-PL" b="1" u="none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BEF38-7AB2-4F7C-BC41-7E05AC03E12B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32057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>
          <a:xfrm>
            <a:off x="687399" y="4771503"/>
            <a:ext cx="5672653" cy="4646269"/>
          </a:xfrm>
        </p:spPr>
        <p:txBody>
          <a:bodyPr/>
          <a:lstStyle/>
          <a:p>
            <a:endParaRPr lang="pl-PL" b="0" u="none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BEF38-7AB2-4F7C-BC41-7E05AC03E12B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32057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="1" u="sng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DCE962-DAD6-49F2-80E3-68D1000B8A51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832421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="1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DCE962-DAD6-49F2-80E3-68D1000B8A51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832421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>
          <a:xfrm>
            <a:off x="687399" y="4771503"/>
            <a:ext cx="5672653" cy="4646269"/>
          </a:xfrm>
        </p:spPr>
        <p:txBody>
          <a:bodyPr/>
          <a:lstStyle/>
          <a:p>
            <a:endParaRPr lang="pl-PL" b="1" u="none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BEF38-7AB2-4F7C-BC41-7E05AC03E12B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32057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sz="1050" i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DCE962-DAD6-49F2-80E3-68D1000B8A51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076043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pl-PL" b="1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BEF38-7AB2-4F7C-BC41-7E05AC03E12B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63915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pl-PL" b="1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BEF38-7AB2-4F7C-BC41-7E05AC03E12B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6391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v.pl/rozwoj" TargetMode="External"/><Relationship Id="rId13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hyperlink" Target="https://www.instagram.com/ministerstwo_rozwoju/" TargetMode="External"/><Relationship Id="rId2" Type="http://schemas.openxmlformats.org/officeDocument/2006/relationships/hyperlink" Target="https://www.facebook.com/MinisterstwoRozwoju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youtube.com/channel/UC25AuWxdx_e6p9xGpsI7TcA" TargetMode="External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0" Type="http://schemas.openxmlformats.org/officeDocument/2006/relationships/hyperlink" Target="https://pl.linkedin.com/organization-guest/company/ministerstwo-rozwoju" TargetMode="External"/><Relationship Id="rId4" Type="http://schemas.openxmlformats.org/officeDocument/2006/relationships/hyperlink" Target="https://twitter.com/MinRozwoju" TargetMode="External"/><Relationship Id="rId9" Type="http://schemas.openxmlformats.org/officeDocument/2006/relationships/image" Target="../media/image5.png"/><Relationship Id="rId14" Type="http://schemas.openxmlformats.org/officeDocument/2006/relationships/image" Target="../media/image17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v.pl/rozwoj" TargetMode="External"/><Relationship Id="rId13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hyperlink" Target="https://www.instagram.com/ministerstwo_rozwoju/" TargetMode="External"/><Relationship Id="rId2" Type="http://schemas.openxmlformats.org/officeDocument/2006/relationships/hyperlink" Target="https://www.facebook.com/MinisterstwoRozwoju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youtube.com/channel/UC25AuWxdx_e6p9xGpsI7TcA" TargetMode="External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0" Type="http://schemas.openxmlformats.org/officeDocument/2006/relationships/hyperlink" Target="https://pl.linkedin.com/organization-guest/company/ministerstwo-rozwoju" TargetMode="External"/><Relationship Id="rId4" Type="http://schemas.openxmlformats.org/officeDocument/2006/relationships/hyperlink" Target="https://twitter.com/MinRozwoju" TargetMode="External"/><Relationship Id="rId9" Type="http://schemas.openxmlformats.org/officeDocument/2006/relationships/image" Target="../media/image5.png"/><Relationship Id="rId14" Type="http://schemas.openxmlformats.org/officeDocument/2006/relationships/image" Target="../media/image18.png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v.pl/rozwoj" TargetMode="External"/><Relationship Id="rId13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12" Type="http://schemas.openxmlformats.org/officeDocument/2006/relationships/hyperlink" Target="https://www.instagram.com/ministerstwo_rozwoju/" TargetMode="External"/><Relationship Id="rId2" Type="http://schemas.openxmlformats.org/officeDocument/2006/relationships/hyperlink" Target="https://www.facebook.com/MinisterstwoRozwoju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youtube.com/channel/UC25AuWxdx_e6p9xGpsI7TcA" TargetMode="External"/><Relationship Id="rId11" Type="http://schemas.openxmlformats.org/officeDocument/2006/relationships/image" Target="../media/image13.png"/><Relationship Id="rId5" Type="http://schemas.openxmlformats.org/officeDocument/2006/relationships/image" Target="../media/image10.png"/><Relationship Id="rId10" Type="http://schemas.openxmlformats.org/officeDocument/2006/relationships/hyperlink" Target="https://pl.linkedin.com/organization-guest/company/ministerstwo-rozwoju" TargetMode="External"/><Relationship Id="rId4" Type="http://schemas.openxmlformats.org/officeDocument/2006/relationships/hyperlink" Target="https://twitter.com/MinRozwoju" TargetMode="External"/><Relationship Id="rId9" Type="http://schemas.openxmlformats.org/officeDocument/2006/relationships/image" Target="../media/image12.png"/><Relationship Id="rId14" Type="http://schemas.openxmlformats.org/officeDocument/2006/relationships/image" Target="../media/image8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v.pl/rozwoj" TargetMode="External"/><Relationship Id="rId13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12" Type="http://schemas.openxmlformats.org/officeDocument/2006/relationships/hyperlink" Target="https://www.instagram.com/ministerstwo_rozwoju/" TargetMode="External"/><Relationship Id="rId2" Type="http://schemas.openxmlformats.org/officeDocument/2006/relationships/hyperlink" Target="https://www.facebook.com/MinisterstwoRozwoju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youtube.com/channel/UC25AuWxdx_e6p9xGpsI7TcA" TargetMode="External"/><Relationship Id="rId11" Type="http://schemas.openxmlformats.org/officeDocument/2006/relationships/image" Target="../media/image13.png"/><Relationship Id="rId5" Type="http://schemas.openxmlformats.org/officeDocument/2006/relationships/image" Target="../media/image10.png"/><Relationship Id="rId10" Type="http://schemas.openxmlformats.org/officeDocument/2006/relationships/hyperlink" Target="https://pl.linkedin.com/organization-guest/company/ministerstwo-rozwoju" TargetMode="External"/><Relationship Id="rId4" Type="http://schemas.openxmlformats.org/officeDocument/2006/relationships/hyperlink" Target="https://twitter.com/MinRozwoju" TargetMode="External"/><Relationship Id="rId9" Type="http://schemas.openxmlformats.org/officeDocument/2006/relationships/image" Target="../media/image12.png"/><Relationship Id="rId14" Type="http://schemas.openxmlformats.org/officeDocument/2006/relationships/image" Target="../media/image15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v.pl/rozwoj" TargetMode="External"/><Relationship Id="rId13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12" Type="http://schemas.openxmlformats.org/officeDocument/2006/relationships/hyperlink" Target="https://www.instagram.com/ministerstwo_rozwoju/" TargetMode="External"/><Relationship Id="rId2" Type="http://schemas.openxmlformats.org/officeDocument/2006/relationships/hyperlink" Target="https://www.facebook.com/MinisterstwoRozwoju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youtube.com/channel/UC25AuWxdx_e6p9xGpsI7TcA" TargetMode="External"/><Relationship Id="rId11" Type="http://schemas.openxmlformats.org/officeDocument/2006/relationships/image" Target="../media/image13.png"/><Relationship Id="rId5" Type="http://schemas.openxmlformats.org/officeDocument/2006/relationships/image" Target="../media/image10.png"/><Relationship Id="rId10" Type="http://schemas.openxmlformats.org/officeDocument/2006/relationships/hyperlink" Target="https://pl.linkedin.com/organization-guest/company/ministerstwo-rozwoju" TargetMode="External"/><Relationship Id="rId4" Type="http://schemas.openxmlformats.org/officeDocument/2006/relationships/hyperlink" Target="https://twitter.com/MinRozwoju" TargetMode="External"/><Relationship Id="rId9" Type="http://schemas.openxmlformats.org/officeDocument/2006/relationships/image" Target="../media/image12.png"/><Relationship Id="rId14" Type="http://schemas.openxmlformats.org/officeDocument/2006/relationships/image" Target="../media/image19.pn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v.pl/rozwoj" TargetMode="External"/><Relationship Id="rId13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12" Type="http://schemas.openxmlformats.org/officeDocument/2006/relationships/hyperlink" Target="https://www.instagram.com/ministerstwo_rozwoju/" TargetMode="External"/><Relationship Id="rId2" Type="http://schemas.openxmlformats.org/officeDocument/2006/relationships/hyperlink" Target="https://www.facebook.com/MinisterstwoRozwoju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youtube.com/channel/UC25AuWxdx_e6p9xGpsI7TcA" TargetMode="External"/><Relationship Id="rId11" Type="http://schemas.openxmlformats.org/officeDocument/2006/relationships/image" Target="../media/image13.png"/><Relationship Id="rId5" Type="http://schemas.openxmlformats.org/officeDocument/2006/relationships/image" Target="../media/image10.png"/><Relationship Id="rId10" Type="http://schemas.openxmlformats.org/officeDocument/2006/relationships/hyperlink" Target="https://pl.linkedin.com/organization-guest/company/ministerstwo-rozwoju" TargetMode="External"/><Relationship Id="rId4" Type="http://schemas.openxmlformats.org/officeDocument/2006/relationships/hyperlink" Target="https://twitter.com/MinRozwoju" TargetMode="External"/><Relationship Id="rId9" Type="http://schemas.openxmlformats.org/officeDocument/2006/relationships/image" Target="../media/image12.png"/><Relationship Id="rId14" Type="http://schemas.openxmlformats.org/officeDocument/2006/relationships/image" Target="../media/image1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v.pl/rozwoj" TargetMode="External"/><Relationship Id="rId13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hyperlink" Target="https://www.instagram.com/ministerstwo_rozwoju/" TargetMode="External"/><Relationship Id="rId2" Type="http://schemas.openxmlformats.org/officeDocument/2006/relationships/hyperlink" Target="https://www.facebook.com/MinisterstwoRozwoju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youtube.com/channel/UC25AuWxdx_e6p9xGpsI7TcA" TargetMode="External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0" Type="http://schemas.openxmlformats.org/officeDocument/2006/relationships/hyperlink" Target="https://pl.linkedin.com/organization-guest/company/ministerstwo-rozwoju" TargetMode="External"/><Relationship Id="rId4" Type="http://schemas.openxmlformats.org/officeDocument/2006/relationships/hyperlink" Target="https://twitter.com/MinRozwoju" TargetMode="External"/><Relationship Id="rId9" Type="http://schemas.openxmlformats.org/officeDocument/2006/relationships/image" Target="../media/image5.png"/><Relationship Id="rId14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v.pl/rozwoj" TargetMode="External"/><Relationship Id="rId13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12" Type="http://schemas.openxmlformats.org/officeDocument/2006/relationships/hyperlink" Target="https://www.instagram.com/ministerstwo_rozwoju/" TargetMode="External"/><Relationship Id="rId2" Type="http://schemas.openxmlformats.org/officeDocument/2006/relationships/hyperlink" Target="https://www.facebook.com/MinisterstwoRozwoju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youtube.com/channel/UC25AuWxdx_e6p9xGpsI7TcA" TargetMode="External"/><Relationship Id="rId11" Type="http://schemas.openxmlformats.org/officeDocument/2006/relationships/image" Target="../media/image13.png"/><Relationship Id="rId5" Type="http://schemas.openxmlformats.org/officeDocument/2006/relationships/image" Target="../media/image10.png"/><Relationship Id="rId10" Type="http://schemas.openxmlformats.org/officeDocument/2006/relationships/hyperlink" Target="https://pl.linkedin.com/organization-guest/company/ministerstwo-rozwoju" TargetMode="External"/><Relationship Id="rId4" Type="http://schemas.openxmlformats.org/officeDocument/2006/relationships/hyperlink" Target="https://twitter.com/MinRozwoju" TargetMode="External"/><Relationship Id="rId9" Type="http://schemas.openxmlformats.org/officeDocument/2006/relationships/image" Target="../media/image12.png"/><Relationship Id="rId14" Type="http://schemas.openxmlformats.org/officeDocument/2006/relationships/image" Target="../media/image15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v.pl/rozwoj" TargetMode="External"/><Relationship Id="rId13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12" Type="http://schemas.openxmlformats.org/officeDocument/2006/relationships/hyperlink" Target="https://www.instagram.com/ministerstwo_rozwoju/" TargetMode="External"/><Relationship Id="rId2" Type="http://schemas.openxmlformats.org/officeDocument/2006/relationships/hyperlink" Target="https://www.facebook.com/MinisterstwoRozwoju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youtube.com/channel/UC25AuWxdx_e6p9xGpsI7TcA" TargetMode="External"/><Relationship Id="rId11" Type="http://schemas.openxmlformats.org/officeDocument/2006/relationships/image" Target="../media/image13.png"/><Relationship Id="rId5" Type="http://schemas.openxmlformats.org/officeDocument/2006/relationships/image" Target="../media/image10.png"/><Relationship Id="rId10" Type="http://schemas.openxmlformats.org/officeDocument/2006/relationships/hyperlink" Target="https://pl.linkedin.com/organization-guest/company/ministerstwo-rozwoju" TargetMode="External"/><Relationship Id="rId4" Type="http://schemas.openxmlformats.org/officeDocument/2006/relationships/hyperlink" Target="https://twitter.com/MinRozwoju" TargetMode="External"/><Relationship Id="rId9" Type="http://schemas.openxmlformats.org/officeDocument/2006/relationships/image" Target="../media/image12.png"/><Relationship Id="rId14" Type="http://schemas.openxmlformats.org/officeDocument/2006/relationships/image" Target="../media/image16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v.pl/rozwoj" TargetMode="External"/><Relationship Id="rId13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12" Type="http://schemas.openxmlformats.org/officeDocument/2006/relationships/hyperlink" Target="https://www.instagram.com/ministerstwo_rozwoju/" TargetMode="External"/><Relationship Id="rId2" Type="http://schemas.openxmlformats.org/officeDocument/2006/relationships/hyperlink" Target="https://www.facebook.com/MinisterstwoRozwoju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youtube.com/channel/UC25AuWxdx_e6p9xGpsI7TcA" TargetMode="External"/><Relationship Id="rId11" Type="http://schemas.openxmlformats.org/officeDocument/2006/relationships/image" Target="../media/image13.png"/><Relationship Id="rId5" Type="http://schemas.openxmlformats.org/officeDocument/2006/relationships/image" Target="../media/image10.png"/><Relationship Id="rId10" Type="http://schemas.openxmlformats.org/officeDocument/2006/relationships/hyperlink" Target="https://pl.linkedin.com/organization-guest/company/ministerstwo-rozwoju" TargetMode="External"/><Relationship Id="rId4" Type="http://schemas.openxmlformats.org/officeDocument/2006/relationships/hyperlink" Target="https://twitter.com/MinRozwoju" TargetMode="External"/><Relationship Id="rId9" Type="http://schemas.openxmlformats.org/officeDocument/2006/relationships/image" Target="../media/image12.png"/><Relationship Id="rId14" Type="http://schemas.openxmlformats.org/officeDocument/2006/relationships/image" Target="../media/image15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v.pl/rozwoj" TargetMode="External"/><Relationship Id="rId13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12" Type="http://schemas.openxmlformats.org/officeDocument/2006/relationships/hyperlink" Target="https://www.instagram.com/ministerstwo_rozwoju/" TargetMode="External"/><Relationship Id="rId2" Type="http://schemas.openxmlformats.org/officeDocument/2006/relationships/hyperlink" Target="https://www.facebook.com/MinisterstwoRozwoju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youtube.com/channel/UC25AuWxdx_e6p9xGpsI7TcA" TargetMode="External"/><Relationship Id="rId11" Type="http://schemas.openxmlformats.org/officeDocument/2006/relationships/image" Target="../media/image13.png"/><Relationship Id="rId5" Type="http://schemas.openxmlformats.org/officeDocument/2006/relationships/image" Target="../media/image10.png"/><Relationship Id="rId10" Type="http://schemas.openxmlformats.org/officeDocument/2006/relationships/hyperlink" Target="https://pl.linkedin.com/organization-guest/company/ministerstwo-rozwoju" TargetMode="External"/><Relationship Id="rId4" Type="http://schemas.openxmlformats.org/officeDocument/2006/relationships/hyperlink" Target="https://twitter.com/MinRozwoju" TargetMode="External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l podstaw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917585" y="6333235"/>
            <a:ext cx="14299614" cy="305523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lnSpc>
                <a:spcPct val="100000"/>
              </a:lnSpc>
              <a:defRPr sz="4800">
                <a:solidFill>
                  <a:srgbClr val="767779"/>
                </a:solidFill>
              </a:defRPr>
            </a:lvl1pPr>
          </a:lstStyle>
          <a:p>
            <a:endParaRPr dirty="0"/>
          </a:p>
        </p:txBody>
      </p:sp>
      <p:sp>
        <p:nvSpPr>
          <p:cNvPr id="20" name="Holder 2">
            <a:extLst>
              <a:ext uri="{FF2B5EF4-FFF2-40B4-BE49-F238E27FC236}">
                <a16:creationId xmlns:a16="http://schemas.microsoft.com/office/drawing/2014/main" id="{136DE818-ECE0-499F-954A-683A9BBAEB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17586" y="4118767"/>
            <a:ext cx="14287863" cy="2089821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defRPr sz="8000" b="0" i="0">
                <a:solidFill>
                  <a:srgbClr val="D11632"/>
                </a:solidFill>
                <a:latin typeface="Lato"/>
                <a:cs typeface="Lato"/>
              </a:defRPr>
            </a:lvl1pPr>
          </a:lstStyle>
          <a:p>
            <a:endParaRPr dirty="0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850" y="341810"/>
            <a:ext cx="4991319" cy="230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ytat / wyroznienie">
    <p:bg>
      <p:bgPr>
        <a:solidFill>
          <a:srgbClr val="7677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E602FC0-6A1E-4459-A36A-52FE3CCAF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6899" y="2757536"/>
            <a:ext cx="16330300" cy="6173739"/>
          </a:xfrm>
        </p:spPr>
        <p:txBody>
          <a:bodyPr anchor="ctr"/>
          <a:lstStyle>
            <a:lvl1pPr algn="ctr">
              <a:defRPr sz="5400" i="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7" name="Holder 4">
            <a:extLst>
              <a:ext uri="{FF2B5EF4-FFF2-40B4-BE49-F238E27FC236}">
                <a16:creationId xmlns:a16="http://schemas.microsoft.com/office/drawing/2014/main" id="{F7376D45-9EC9-44DB-9255-A828605B0C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9505" y="9943753"/>
            <a:ext cx="160020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pl-PL" sz="1400" dirty="0"/>
              <a:t>www.gov.pl/rozwoj </a:t>
            </a:r>
          </a:p>
        </p:txBody>
      </p:sp>
      <p:sp>
        <p:nvSpPr>
          <p:cNvPr id="12" name="object 5">
            <a:extLst>
              <a:ext uri="{FF2B5EF4-FFF2-40B4-BE49-F238E27FC236}">
                <a16:creationId xmlns:a16="http://schemas.microsoft.com/office/drawing/2014/main" id="{892B755E-87AF-46D5-8A34-243BBD35806B}"/>
              </a:ext>
            </a:extLst>
          </p:cNvPr>
          <p:cNvSpPr/>
          <p:nvPr/>
        </p:nvSpPr>
        <p:spPr>
          <a:xfrm flipV="1">
            <a:off x="1887537" y="9007475"/>
            <a:ext cx="2718379" cy="381000"/>
          </a:xfrm>
          <a:custGeom>
            <a:avLst/>
            <a:gdLst/>
            <a:ahLst/>
            <a:cxnLst/>
            <a:rect l="l" t="t" r="r" b="b"/>
            <a:pathLst>
              <a:path w="1225550">
                <a:moveTo>
                  <a:pt x="0" y="0"/>
                </a:moveTo>
                <a:lnTo>
                  <a:pt x="1225042" y="0"/>
                </a:lnTo>
              </a:path>
            </a:pathLst>
          </a:custGeom>
          <a:ln w="3810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4" name="Obraz 13">
            <a:hlinkClick r:id="rId2"/>
            <a:extLst>
              <a:ext uri="{FF2B5EF4-FFF2-40B4-BE49-F238E27FC236}">
                <a16:creationId xmlns:a16="http://schemas.microsoft.com/office/drawing/2014/main" id="{4BAFAF25-AFBA-447E-A69D-4F8C1FE57D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58849" y="9911678"/>
            <a:ext cx="261257" cy="261257"/>
          </a:xfrm>
          <a:prstGeom prst="rect">
            <a:avLst/>
          </a:prstGeom>
        </p:spPr>
      </p:pic>
      <p:pic>
        <p:nvPicPr>
          <p:cNvPr id="15" name="Obraz 14">
            <a:hlinkClick r:id="rId4"/>
            <a:extLst>
              <a:ext uri="{FF2B5EF4-FFF2-40B4-BE49-F238E27FC236}">
                <a16:creationId xmlns:a16="http://schemas.microsoft.com/office/drawing/2014/main" id="{10C502B8-2160-4283-AFE7-392E56C6552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64178" y="9945340"/>
            <a:ext cx="261256" cy="212271"/>
          </a:xfrm>
          <a:prstGeom prst="rect">
            <a:avLst/>
          </a:prstGeom>
        </p:spPr>
      </p:pic>
      <p:pic>
        <p:nvPicPr>
          <p:cNvPr id="16" name="Obraz 15">
            <a:hlinkClick r:id="rId6"/>
            <a:extLst>
              <a:ext uri="{FF2B5EF4-FFF2-40B4-BE49-F238E27FC236}">
                <a16:creationId xmlns:a16="http://schemas.microsoft.com/office/drawing/2014/main" id="{F1B25284-E469-407D-BF1E-07A28E64F20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46361" y="9884691"/>
            <a:ext cx="401548" cy="281084"/>
          </a:xfrm>
          <a:prstGeom prst="rect">
            <a:avLst/>
          </a:prstGeom>
        </p:spPr>
      </p:pic>
      <p:pic>
        <p:nvPicPr>
          <p:cNvPr id="17" name="Obraz 16">
            <a:hlinkClick r:id="rId8"/>
            <a:extLst>
              <a:ext uri="{FF2B5EF4-FFF2-40B4-BE49-F238E27FC236}">
                <a16:creationId xmlns:a16="http://schemas.microsoft.com/office/drawing/2014/main" id="{185EDFF7-343D-4299-A2DE-22BA7629E26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V="1">
            <a:off x="1898505" y="9929039"/>
            <a:ext cx="244873" cy="244873"/>
          </a:xfrm>
          <a:prstGeom prst="rect">
            <a:avLst/>
          </a:prstGeom>
        </p:spPr>
      </p:pic>
      <p:pic>
        <p:nvPicPr>
          <p:cNvPr id="18" name="Obraz 17">
            <a:hlinkClick r:id="rId10"/>
            <a:extLst>
              <a:ext uri="{FF2B5EF4-FFF2-40B4-BE49-F238E27FC236}">
                <a16:creationId xmlns:a16="http://schemas.microsoft.com/office/drawing/2014/main" id="{71725C24-FE24-4045-8622-F82E305ABBC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28911" y="9937175"/>
            <a:ext cx="228600" cy="228600"/>
          </a:xfrm>
          <a:prstGeom prst="rect">
            <a:avLst/>
          </a:prstGeom>
        </p:spPr>
      </p:pic>
      <p:pic>
        <p:nvPicPr>
          <p:cNvPr id="19" name="Obraz 18">
            <a:hlinkClick r:id="rId12"/>
            <a:extLst>
              <a:ext uri="{FF2B5EF4-FFF2-40B4-BE49-F238E27FC236}">
                <a16:creationId xmlns:a16="http://schemas.microsoft.com/office/drawing/2014/main" id="{0C01EA09-DB47-4578-923E-294679C05FA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50839" y="9911678"/>
            <a:ext cx="280141" cy="279593"/>
          </a:xfrm>
          <a:prstGeom prst="rect">
            <a:avLst/>
          </a:prstGeom>
        </p:spPr>
      </p:pic>
      <p:pic>
        <p:nvPicPr>
          <p:cNvPr id="20" name="Picture 2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850" y="341811"/>
            <a:ext cx="4735059" cy="2183694"/>
          </a:xfrm>
          <a:prstGeom prst="rect">
            <a:avLst/>
          </a:prstGeom>
          <a:solidFill>
            <a:srgbClr val="767779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415529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grafia + cytat / wyroznienie negatywow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E602FC0-6A1E-4459-A36A-52FE3CCAF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6899" y="2757536"/>
            <a:ext cx="16330300" cy="6173739"/>
          </a:xfrm>
        </p:spPr>
        <p:txBody>
          <a:bodyPr anchor="ctr"/>
          <a:lstStyle>
            <a:lvl1pPr algn="ctr">
              <a:defRPr sz="5400" i="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20" name="Holder 4">
            <a:extLst>
              <a:ext uri="{FF2B5EF4-FFF2-40B4-BE49-F238E27FC236}">
                <a16:creationId xmlns:a16="http://schemas.microsoft.com/office/drawing/2014/main" id="{6661FF0B-0EEF-4B2A-AA72-84986B2165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9505" y="9943753"/>
            <a:ext cx="160020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pl-PL" sz="1400" dirty="0"/>
              <a:t>www.gov.pl/rozwoj </a:t>
            </a:r>
          </a:p>
        </p:txBody>
      </p:sp>
      <p:sp>
        <p:nvSpPr>
          <p:cNvPr id="21" name="object 5">
            <a:extLst>
              <a:ext uri="{FF2B5EF4-FFF2-40B4-BE49-F238E27FC236}">
                <a16:creationId xmlns:a16="http://schemas.microsoft.com/office/drawing/2014/main" id="{8EB9BD4E-FCF5-4497-A65D-48133D3A6F6B}"/>
              </a:ext>
            </a:extLst>
          </p:cNvPr>
          <p:cNvSpPr/>
          <p:nvPr userDrawn="1"/>
        </p:nvSpPr>
        <p:spPr>
          <a:xfrm flipV="1">
            <a:off x="1887537" y="9007475"/>
            <a:ext cx="2718379" cy="381000"/>
          </a:xfrm>
          <a:custGeom>
            <a:avLst/>
            <a:gdLst/>
            <a:ahLst/>
            <a:cxnLst/>
            <a:rect l="l" t="t" r="r" b="b"/>
            <a:pathLst>
              <a:path w="1225550">
                <a:moveTo>
                  <a:pt x="0" y="0"/>
                </a:moveTo>
                <a:lnTo>
                  <a:pt x="1225042" y="0"/>
                </a:lnTo>
              </a:path>
            </a:pathLst>
          </a:custGeom>
          <a:ln w="3810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22" name="Obraz 21">
            <a:hlinkClick r:id="rId2"/>
            <a:extLst>
              <a:ext uri="{FF2B5EF4-FFF2-40B4-BE49-F238E27FC236}">
                <a16:creationId xmlns:a16="http://schemas.microsoft.com/office/drawing/2014/main" id="{B5C85CB4-FB8B-4205-9A5A-822378F24D1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58849" y="9911678"/>
            <a:ext cx="261257" cy="261257"/>
          </a:xfrm>
          <a:prstGeom prst="rect">
            <a:avLst/>
          </a:prstGeom>
        </p:spPr>
      </p:pic>
      <p:pic>
        <p:nvPicPr>
          <p:cNvPr id="23" name="Obraz 22">
            <a:hlinkClick r:id="rId4"/>
            <a:extLst>
              <a:ext uri="{FF2B5EF4-FFF2-40B4-BE49-F238E27FC236}">
                <a16:creationId xmlns:a16="http://schemas.microsoft.com/office/drawing/2014/main" id="{364E68B4-DE20-476C-9A27-6066D89D8A3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64178" y="9945340"/>
            <a:ext cx="261256" cy="212271"/>
          </a:xfrm>
          <a:prstGeom prst="rect">
            <a:avLst/>
          </a:prstGeom>
        </p:spPr>
      </p:pic>
      <p:pic>
        <p:nvPicPr>
          <p:cNvPr id="24" name="Obraz 23">
            <a:hlinkClick r:id="rId6"/>
            <a:extLst>
              <a:ext uri="{FF2B5EF4-FFF2-40B4-BE49-F238E27FC236}">
                <a16:creationId xmlns:a16="http://schemas.microsoft.com/office/drawing/2014/main" id="{60B9FA82-AE78-40E7-B63E-55D242F79C65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46361" y="9884691"/>
            <a:ext cx="401548" cy="281084"/>
          </a:xfrm>
          <a:prstGeom prst="rect">
            <a:avLst/>
          </a:prstGeom>
        </p:spPr>
      </p:pic>
      <p:pic>
        <p:nvPicPr>
          <p:cNvPr id="25" name="Obraz 24">
            <a:hlinkClick r:id="rId8"/>
            <a:extLst>
              <a:ext uri="{FF2B5EF4-FFF2-40B4-BE49-F238E27FC236}">
                <a16:creationId xmlns:a16="http://schemas.microsoft.com/office/drawing/2014/main" id="{D38E9638-5524-4D7A-B6A2-7C10A97D7DD9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V="1">
            <a:off x="1898505" y="9929039"/>
            <a:ext cx="244873" cy="244873"/>
          </a:xfrm>
          <a:prstGeom prst="rect">
            <a:avLst/>
          </a:prstGeom>
        </p:spPr>
      </p:pic>
      <p:pic>
        <p:nvPicPr>
          <p:cNvPr id="26" name="Obraz 25">
            <a:hlinkClick r:id="rId10"/>
            <a:extLst>
              <a:ext uri="{FF2B5EF4-FFF2-40B4-BE49-F238E27FC236}">
                <a16:creationId xmlns:a16="http://schemas.microsoft.com/office/drawing/2014/main" id="{445A5CD9-FB94-4A48-8DF8-E28A1AE95520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28911" y="9937175"/>
            <a:ext cx="228600" cy="228600"/>
          </a:xfrm>
          <a:prstGeom prst="rect">
            <a:avLst/>
          </a:prstGeom>
        </p:spPr>
      </p:pic>
      <p:pic>
        <p:nvPicPr>
          <p:cNvPr id="27" name="Obraz 26">
            <a:hlinkClick r:id="rId12"/>
            <a:extLst>
              <a:ext uri="{FF2B5EF4-FFF2-40B4-BE49-F238E27FC236}">
                <a16:creationId xmlns:a16="http://schemas.microsoft.com/office/drawing/2014/main" id="{D62C77B7-A745-4CAA-B2DB-608DD61A4D8C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50839" y="9911678"/>
            <a:ext cx="280141" cy="279593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851" y="341810"/>
            <a:ext cx="4745838" cy="2188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12849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ykr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784849" y="1158876"/>
            <a:ext cx="12432349" cy="1600200"/>
          </a:xfrm>
        </p:spPr>
        <p:txBody>
          <a:bodyPr lIns="0" tIns="0" rIns="0" bIns="0"/>
          <a:lstStyle>
            <a:lvl1pPr>
              <a:defRPr sz="4000" b="0" i="0">
                <a:solidFill>
                  <a:srgbClr val="757779"/>
                </a:solidFill>
                <a:latin typeface="Lato"/>
                <a:cs typeface="Lato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566650" y="3521075"/>
            <a:ext cx="5638800" cy="5410200"/>
          </a:xfrm>
        </p:spPr>
        <p:txBody>
          <a:bodyPr lIns="0" tIns="0" rIns="0" bIns="0"/>
          <a:lstStyle>
            <a:lvl1pPr>
              <a:lnSpc>
                <a:spcPct val="100000"/>
              </a:lnSpc>
              <a:defRPr sz="2800" b="0" i="0">
                <a:solidFill>
                  <a:schemeClr val="tx1"/>
                </a:solidFill>
              </a:defRPr>
            </a:lvl1pPr>
          </a:lstStyle>
          <a:p>
            <a:endParaRPr dirty="0"/>
          </a:p>
        </p:txBody>
      </p:sp>
      <p:sp>
        <p:nvSpPr>
          <p:cNvPr id="8" name="Symbol zastępczy wykresu 7">
            <a:extLst>
              <a:ext uri="{FF2B5EF4-FFF2-40B4-BE49-F238E27FC236}">
                <a16:creationId xmlns:a16="http://schemas.microsoft.com/office/drawing/2014/main" id="{9D936D50-75EF-4D19-8EA0-FC2C17F9A253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1898650" y="3521075"/>
            <a:ext cx="10210800" cy="5410200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9" name="Holder 4">
            <a:extLst>
              <a:ext uri="{FF2B5EF4-FFF2-40B4-BE49-F238E27FC236}">
                <a16:creationId xmlns:a16="http://schemas.microsoft.com/office/drawing/2014/main" id="{9779E1B5-702F-4405-B508-FC8117EA1A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9505" y="9943753"/>
            <a:ext cx="160020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rgbClr val="D11632"/>
                </a:solidFill>
              </a:defRPr>
            </a:lvl1pPr>
          </a:lstStyle>
          <a:p>
            <a:r>
              <a:rPr lang="pl-PL" sz="1400" dirty="0">
                <a:solidFill>
                  <a:srgbClr val="767779"/>
                </a:solidFill>
              </a:rPr>
              <a:t>www.gov.pl/rozwoj </a:t>
            </a:r>
          </a:p>
        </p:txBody>
      </p:sp>
      <p:grpSp>
        <p:nvGrpSpPr>
          <p:cNvPr id="11" name="Grupa 10">
            <a:extLst>
              <a:ext uri="{FF2B5EF4-FFF2-40B4-BE49-F238E27FC236}">
                <a16:creationId xmlns:a16="http://schemas.microsoft.com/office/drawing/2014/main" id="{EE5CD056-B4CA-404C-9A58-233BE7F785DF}"/>
              </a:ext>
            </a:extLst>
          </p:cNvPr>
          <p:cNvGrpSpPr/>
          <p:nvPr userDrawn="1"/>
        </p:nvGrpSpPr>
        <p:grpSpPr>
          <a:xfrm>
            <a:off x="1887537" y="9007475"/>
            <a:ext cx="5343443" cy="1183797"/>
            <a:chOff x="5784850" y="9007475"/>
            <a:chExt cx="5343442" cy="1183797"/>
          </a:xfrm>
        </p:grpSpPr>
        <p:sp>
          <p:nvSpPr>
            <p:cNvPr id="12" name="object 5">
              <a:extLst>
                <a:ext uri="{FF2B5EF4-FFF2-40B4-BE49-F238E27FC236}">
                  <a16:creationId xmlns:a16="http://schemas.microsoft.com/office/drawing/2014/main" id="{40229E74-6508-4024-900C-F0A94DC9CD93}"/>
                </a:ext>
              </a:extLst>
            </p:cNvPr>
            <p:cNvSpPr/>
            <p:nvPr/>
          </p:nvSpPr>
          <p:spPr>
            <a:xfrm flipV="1">
              <a:off x="5784850" y="9007475"/>
              <a:ext cx="2718378" cy="381000"/>
            </a:xfrm>
            <a:custGeom>
              <a:avLst/>
              <a:gdLst/>
              <a:ahLst/>
              <a:cxnLst/>
              <a:rect l="l" t="t" r="r" b="b"/>
              <a:pathLst>
                <a:path w="1225550">
                  <a:moveTo>
                    <a:pt x="0" y="0"/>
                  </a:moveTo>
                  <a:lnTo>
                    <a:pt x="1225042" y="0"/>
                  </a:lnTo>
                </a:path>
              </a:pathLst>
            </a:custGeom>
            <a:ln w="38100">
              <a:solidFill>
                <a:srgbClr val="D11632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13" name="Grupa 12">
              <a:extLst>
                <a:ext uri="{FF2B5EF4-FFF2-40B4-BE49-F238E27FC236}">
                  <a16:creationId xmlns:a16="http://schemas.microsoft.com/office/drawing/2014/main" id="{702C2E3A-9039-4E0C-B285-3D4386E7D81A}"/>
                </a:ext>
              </a:extLst>
            </p:cNvPr>
            <p:cNvGrpSpPr/>
            <p:nvPr/>
          </p:nvGrpSpPr>
          <p:grpSpPr>
            <a:xfrm>
              <a:off x="5795818" y="9911678"/>
              <a:ext cx="5332474" cy="279594"/>
              <a:chOff x="5795818" y="9911678"/>
              <a:chExt cx="5332474" cy="279594"/>
            </a:xfrm>
          </p:grpSpPr>
          <p:pic>
            <p:nvPicPr>
              <p:cNvPr id="14" name="Obraz 13" descr="Obraz zawierający rysunek&#10;&#10;Opis wygenerowany automatycznie">
                <a:hlinkClick r:id="rId2"/>
                <a:extLst>
                  <a:ext uri="{FF2B5EF4-FFF2-40B4-BE49-F238E27FC236}">
                    <a16:creationId xmlns:a16="http://schemas.microsoft.com/office/drawing/2014/main" id="{96FA1BB3-E87C-4A9C-A7B9-7FFCC562CF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756161" y="9911678"/>
                <a:ext cx="261257" cy="261257"/>
              </a:xfrm>
              <a:prstGeom prst="rect">
                <a:avLst/>
              </a:prstGeom>
            </p:spPr>
          </p:pic>
          <p:pic>
            <p:nvPicPr>
              <p:cNvPr id="15" name="Obraz 14" descr="Obraz zawierający siekiera&#10;&#10;Opis wygenerowany automatycznie">
                <a:hlinkClick r:id="rId4"/>
                <a:extLst>
                  <a:ext uri="{FF2B5EF4-FFF2-40B4-BE49-F238E27FC236}">
                    <a16:creationId xmlns:a16="http://schemas.microsoft.com/office/drawing/2014/main" id="{48C22B59-9933-4176-9123-15F1A8F014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61491" y="9945340"/>
                <a:ext cx="261257" cy="212271"/>
              </a:xfrm>
              <a:prstGeom prst="rect">
                <a:avLst/>
              </a:prstGeom>
            </p:spPr>
          </p:pic>
          <p:pic>
            <p:nvPicPr>
              <p:cNvPr id="16" name="Obraz 15" descr="Obraz zawierający rysunek&#10;&#10;Opis wygenerowany automatycznie">
                <a:hlinkClick r:id="rId6"/>
                <a:extLst>
                  <a:ext uri="{FF2B5EF4-FFF2-40B4-BE49-F238E27FC236}">
                    <a16:creationId xmlns:a16="http://schemas.microsoft.com/office/drawing/2014/main" id="{E6E9ABEE-01B9-4927-9685-9DC143360F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518650" y="9937175"/>
                <a:ext cx="326572" cy="228600"/>
              </a:xfrm>
              <a:prstGeom prst="rect">
                <a:avLst/>
              </a:prstGeom>
            </p:spPr>
          </p:pic>
          <p:pic>
            <p:nvPicPr>
              <p:cNvPr id="17" name="Obraz 16" descr="Obraz zawierający rysunek&#10;&#10;Opis wygenerowany automatycznie">
                <a:hlinkClick r:id="rId8"/>
                <a:extLst>
                  <a:ext uri="{FF2B5EF4-FFF2-40B4-BE49-F238E27FC236}">
                    <a16:creationId xmlns:a16="http://schemas.microsoft.com/office/drawing/2014/main" id="{8299FDBF-DC0E-4969-81E5-CA5E79D115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V="1">
                <a:off x="5795818" y="9929039"/>
                <a:ext cx="244873" cy="244873"/>
              </a:xfrm>
              <a:prstGeom prst="rect">
                <a:avLst/>
              </a:prstGeom>
            </p:spPr>
          </p:pic>
          <p:pic>
            <p:nvPicPr>
              <p:cNvPr id="18" name="Obraz 17" descr="Obraz zawierający budynek&#10;&#10;Opis wygenerowany automatycznie">
                <a:hlinkClick r:id="rId10"/>
                <a:extLst>
                  <a:ext uri="{FF2B5EF4-FFF2-40B4-BE49-F238E27FC236}">
                    <a16:creationId xmlns:a16="http://schemas.microsoft.com/office/drawing/2014/main" id="{CD583684-78FC-4AAE-B41B-5D77D909E5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226223" y="9937175"/>
                <a:ext cx="228600" cy="228600"/>
              </a:xfrm>
              <a:prstGeom prst="rect">
                <a:avLst/>
              </a:prstGeom>
            </p:spPr>
          </p:pic>
          <p:pic>
            <p:nvPicPr>
              <p:cNvPr id="19" name="Obraz 18" descr="Obraz zawierający rysunek&#10;&#10;Opis wygenerowany automatycznie">
                <a:hlinkClick r:id="rId12"/>
                <a:extLst>
                  <a:ext uri="{FF2B5EF4-FFF2-40B4-BE49-F238E27FC236}">
                    <a16:creationId xmlns:a16="http://schemas.microsoft.com/office/drawing/2014/main" id="{B4AD76E2-8B29-463B-8BDD-825936BD1B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48151" y="9911678"/>
                <a:ext cx="280141" cy="279594"/>
              </a:xfrm>
              <a:prstGeom prst="rect">
                <a:avLst/>
              </a:prstGeom>
            </p:spPr>
          </p:pic>
        </p:grpSp>
      </p:grpSp>
      <p:pic>
        <p:nvPicPr>
          <p:cNvPr id="20" name="Picture 2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851" y="341810"/>
            <a:ext cx="4415378" cy="2036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1454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ylko wykr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784849" y="1158876"/>
            <a:ext cx="12432349" cy="1600200"/>
          </a:xfrm>
        </p:spPr>
        <p:txBody>
          <a:bodyPr lIns="0" tIns="0" rIns="0" bIns="0"/>
          <a:lstStyle>
            <a:lvl1pPr>
              <a:defRPr sz="4000" b="0" i="0">
                <a:solidFill>
                  <a:srgbClr val="757779"/>
                </a:solidFill>
                <a:latin typeface="Lato"/>
                <a:cs typeface="Lato"/>
              </a:defRPr>
            </a:lvl1pPr>
          </a:lstStyle>
          <a:p>
            <a:endParaRPr dirty="0"/>
          </a:p>
        </p:txBody>
      </p:sp>
      <p:sp>
        <p:nvSpPr>
          <p:cNvPr id="8" name="Symbol zastępczy wykresu 7">
            <a:extLst>
              <a:ext uri="{FF2B5EF4-FFF2-40B4-BE49-F238E27FC236}">
                <a16:creationId xmlns:a16="http://schemas.microsoft.com/office/drawing/2014/main" id="{9D936D50-75EF-4D19-8EA0-FC2C17F9A253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1898650" y="3521075"/>
            <a:ext cx="16306800" cy="5410200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9" name="Holder 4">
            <a:extLst>
              <a:ext uri="{FF2B5EF4-FFF2-40B4-BE49-F238E27FC236}">
                <a16:creationId xmlns:a16="http://schemas.microsoft.com/office/drawing/2014/main" id="{1DC5747F-B2F4-42AD-B2C9-1339AB3246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9505" y="9943753"/>
            <a:ext cx="160020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rgbClr val="D11632"/>
                </a:solidFill>
              </a:defRPr>
            </a:lvl1pPr>
          </a:lstStyle>
          <a:p>
            <a:r>
              <a:rPr lang="pl-PL" sz="1400" dirty="0">
                <a:solidFill>
                  <a:srgbClr val="767779"/>
                </a:solidFill>
              </a:rPr>
              <a:t>www.gov.pl/rozwoj </a:t>
            </a:r>
          </a:p>
        </p:txBody>
      </p:sp>
      <p:grpSp>
        <p:nvGrpSpPr>
          <p:cNvPr id="11" name="Grupa 10">
            <a:extLst>
              <a:ext uri="{FF2B5EF4-FFF2-40B4-BE49-F238E27FC236}">
                <a16:creationId xmlns:a16="http://schemas.microsoft.com/office/drawing/2014/main" id="{0F9088E8-060D-4754-A398-89A44113A519}"/>
              </a:ext>
            </a:extLst>
          </p:cNvPr>
          <p:cNvGrpSpPr/>
          <p:nvPr userDrawn="1"/>
        </p:nvGrpSpPr>
        <p:grpSpPr>
          <a:xfrm>
            <a:off x="1887537" y="9007475"/>
            <a:ext cx="5343443" cy="1183797"/>
            <a:chOff x="5784850" y="9007475"/>
            <a:chExt cx="5343442" cy="1183797"/>
          </a:xfrm>
        </p:grpSpPr>
        <p:sp>
          <p:nvSpPr>
            <p:cNvPr id="12" name="object 5">
              <a:extLst>
                <a:ext uri="{FF2B5EF4-FFF2-40B4-BE49-F238E27FC236}">
                  <a16:creationId xmlns:a16="http://schemas.microsoft.com/office/drawing/2014/main" id="{B0AAA9BB-1509-48D8-A87B-2E588C2D6BF7}"/>
                </a:ext>
              </a:extLst>
            </p:cNvPr>
            <p:cNvSpPr/>
            <p:nvPr/>
          </p:nvSpPr>
          <p:spPr>
            <a:xfrm flipV="1">
              <a:off x="5784850" y="9007475"/>
              <a:ext cx="2718378" cy="381000"/>
            </a:xfrm>
            <a:custGeom>
              <a:avLst/>
              <a:gdLst/>
              <a:ahLst/>
              <a:cxnLst/>
              <a:rect l="l" t="t" r="r" b="b"/>
              <a:pathLst>
                <a:path w="1225550">
                  <a:moveTo>
                    <a:pt x="0" y="0"/>
                  </a:moveTo>
                  <a:lnTo>
                    <a:pt x="1225042" y="0"/>
                  </a:lnTo>
                </a:path>
              </a:pathLst>
            </a:custGeom>
            <a:ln w="38100">
              <a:solidFill>
                <a:srgbClr val="D11632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13" name="Grupa 12">
              <a:extLst>
                <a:ext uri="{FF2B5EF4-FFF2-40B4-BE49-F238E27FC236}">
                  <a16:creationId xmlns:a16="http://schemas.microsoft.com/office/drawing/2014/main" id="{E92087D1-68D6-4277-BE66-BD0D8011DA57}"/>
                </a:ext>
              </a:extLst>
            </p:cNvPr>
            <p:cNvGrpSpPr/>
            <p:nvPr/>
          </p:nvGrpSpPr>
          <p:grpSpPr>
            <a:xfrm>
              <a:off x="5795818" y="9911678"/>
              <a:ext cx="5332474" cy="279594"/>
              <a:chOff x="5795818" y="9911678"/>
              <a:chExt cx="5332474" cy="279594"/>
            </a:xfrm>
          </p:grpSpPr>
          <p:pic>
            <p:nvPicPr>
              <p:cNvPr id="14" name="Obraz 13" descr="Obraz zawierający rysunek&#10;&#10;Opis wygenerowany automatycznie">
                <a:hlinkClick r:id="rId2"/>
                <a:extLst>
                  <a:ext uri="{FF2B5EF4-FFF2-40B4-BE49-F238E27FC236}">
                    <a16:creationId xmlns:a16="http://schemas.microsoft.com/office/drawing/2014/main" id="{9F99A339-997D-4679-8BA1-5B2FF9B7D1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756161" y="9911678"/>
                <a:ext cx="261257" cy="261257"/>
              </a:xfrm>
              <a:prstGeom prst="rect">
                <a:avLst/>
              </a:prstGeom>
            </p:spPr>
          </p:pic>
          <p:pic>
            <p:nvPicPr>
              <p:cNvPr id="15" name="Obraz 14" descr="Obraz zawierający siekiera&#10;&#10;Opis wygenerowany automatycznie">
                <a:hlinkClick r:id="rId4"/>
                <a:extLst>
                  <a:ext uri="{FF2B5EF4-FFF2-40B4-BE49-F238E27FC236}">
                    <a16:creationId xmlns:a16="http://schemas.microsoft.com/office/drawing/2014/main" id="{F72A58AD-AEB2-4569-9A4A-BEA452FC51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61491" y="9945340"/>
                <a:ext cx="261257" cy="212271"/>
              </a:xfrm>
              <a:prstGeom prst="rect">
                <a:avLst/>
              </a:prstGeom>
            </p:spPr>
          </p:pic>
          <p:pic>
            <p:nvPicPr>
              <p:cNvPr id="16" name="Obraz 15" descr="Obraz zawierający rysunek&#10;&#10;Opis wygenerowany automatycznie">
                <a:hlinkClick r:id="rId6"/>
                <a:extLst>
                  <a:ext uri="{FF2B5EF4-FFF2-40B4-BE49-F238E27FC236}">
                    <a16:creationId xmlns:a16="http://schemas.microsoft.com/office/drawing/2014/main" id="{360F6A2D-DB62-4D28-9FC2-F084E19897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518650" y="9937175"/>
                <a:ext cx="326572" cy="228600"/>
              </a:xfrm>
              <a:prstGeom prst="rect">
                <a:avLst/>
              </a:prstGeom>
            </p:spPr>
          </p:pic>
          <p:pic>
            <p:nvPicPr>
              <p:cNvPr id="17" name="Obraz 16" descr="Obraz zawierający rysunek&#10;&#10;Opis wygenerowany automatycznie">
                <a:hlinkClick r:id="rId8"/>
                <a:extLst>
                  <a:ext uri="{FF2B5EF4-FFF2-40B4-BE49-F238E27FC236}">
                    <a16:creationId xmlns:a16="http://schemas.microsoft.com/office/drawing/2014/main" id="{315EAB02-A160-44CA-A666-BC5815BD80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V="1">
                <a:off x="5795818" y="9929039"/>
                <a:ext cx="244873" cy="244873"/>
              </a:xfrm>
              <a:prstGeom prst="rect">
                <a:avLst/>
              </a:prstGeom>
            </p:spPr>
          </p:pic>
          <p:pic>
            <p:nvPicPr>
              <p:cNvPr id="18" name="Obraz 17" descr="Obraz zawierający budynek&#10;&#10;Opis wygenerowany automatycznie">
                <a:hlinkClick r:id="rId10"/>
                <a:extLst>
                  <a:ext uri="{FF2B5EF4-FFF2-40B4-BE49-F238E27FC236}">
                    <a16:creationId xmlns:a16="http://schemas.microsoft.com/office/drawing/2014/main" id="{67140690-33D4-4B17-AA20-93A3BD08F3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226223" y="9937175"/>
                <a:ext cx="228600" cy="228600"/>
              </a:xfrm>
              <a:prstGeom prst="rect">
                <a:avLst/>
              </a:prstGeom>
            </p:spPr>
          </p:pic>
          <p:pic>
            <p:nvPicPr>
              <p:cNvPr id="19" name="Obraz 18" descr="Obraz zawierający rysunek&#10;&#10;Opis wygenerowany automatycznie">
                <a:hlinkClick r:id="rId12"/>
                <a:extLst>
                  <a:ext uri="{FF2B5EF4-FFF2-40B4-BE49-F238E27FC236}">
                    <a16:creationId xmlns:a16="http://schemas.microsoft.com/office/drawing/2014/main" id="{E42FA894-A777-4269-B2B5-3894B2307A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48151" y="9911678"/>
                <a:ext cx="280141" cy="279594"/>
              </a:xfrm>
              <a:prstGeom prst="rect">
                <a:avLst/>
              </a:prstGeom>
            </p:spPr>
          </p:pic>
        </p:grpSp>
      </p:grpSp>
      <p:pic>
        <p:nvPicPr>
          <p:cNvPr id="21" name="Picture 2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851" y="341810"/>
            <a:ext cx="4250148" cy="1960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67232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emat rela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98649" y="2757536"/>
            <a:ext cx="16318549" cy="1296939"/>
          </a:xfrm>
        </p:spPr>
        <p:txBody>
          <a:bodyPr lIns="0" tIns="0" rIns="0" bIns="0"/>
          <a:lstStyle>
            <a:lvl1pPr>
              <a:defRPr sz="4000" b="0" i="0">
                <a:solidFill>
                  <a:srgbClr val="757779"/>
                </a:solidFill>
                <a:latin typeface="Lato"/>
                <a:cs typeface="Lato"/>
              </a:defRPr>
            </a:lvl1pPr>
          </a:lstStyle>
          <a:p>
            <a:endParaRPr dirty="0"/>
          </a:p>
        </p:txBody>
      </p:sp>
      <p:sp>
        <p:nvSpPr>
          <p:cNvPr id="8" name="Symbol zastępczy obiektu SmartArt 7">
            <a:extLst>
              <a:ext uri="{FF2B5EF4-FFF2-40B4-BE49-F238E27FC236}">
                <a16:creationId xmlns:a16="http://schemas.microsoft.com/office/drawing/2014/main" id="{459C44DA-9174-41B7-B84C-CD52B70A8B89}"/>
              </a:ext>
            </a:extLst>
          </p:cNvPr>
          <p:cNvSpPr>
            <a:spLocks noGrp="1"/>
          </p:cNvSpPr>
          <p:nvPr>
            <p:ph type="dgm" sz="quarter" idx="10"/>
          </p:nvPr>
        </p:nvSpPr>
        <p:spPr>
          <a:xfrm>
            <a:off x="6242050" y="1158875"/>
            <a:ext cx="13862050" cy="7772400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9" name="Holder 3">
            <a:extLst>
              <a:ext uri="{FF2B5EF4-FFF2-40B4-BE49-F238E27FC236}">
                <a16:creationId xmlns:a16="http://schemas.microsoft.com/office/drawing/2014/main" id="{4C781513-F0F7-432F-993E-D60F00FB27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98650" y="4816475"/>
            <a:ext cx="3886200" cy="4114800"/>
          </a:xfrm>
        </p:spPr>
        <p:txBody>
          <a:bodyPr lIns="0" tIns="0" rIns="0" bIns="0"/>
          <a:lstStyle>
            <a:lvl1pPr>
              <a:lnSpc>
                <a:spcPct val="100000"/>
              </a:lnSpc>
              <a:defRPr sz="2800" b="0" i="0">
                <a:solidFill>
                  <a:schemeClr val="tx1"/>
                </a:solidFill>
              </a:defRPr>
            </a:lvl1pPr>
          </a:lstStyle>
          <a:p>
            <a:endParaRPr dirty="0"/>
          </a:p>
        </p:txBody>
      </p:sp>
      <p:sp>
        <p:nvSpPr>
          <p:cNvPr id="10" name="Holder 4">
            <a:extLst>
              <a:ext uri="{FF2B5EF4-FFF2-40B4-BE49-F238E27FC236}">
                <a16:creationId xmlns:a16="http://schemas.microsoft.com/office/drawing/2014/main" id="{ABE18FFF-5A09-4440-93FE-004BF54C6C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9505" y="9943753"/>
            <a:ext cx="160020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rgbClr val="D11632"/>
                </a:solidFill>
              </a:defRPr>
            </a:lvl1pPr>
          </a:lstStyle>
          <a:p>
            <a:r>
              <a:rPr lang="pl-PL" sz="1400" dirty="0">
                <a:solidFill>
                  <a:srgbClr val="767779"/>
                </a:solidFill>
              </a:rPr>
              <a:t>www.gov.pl/rozwoj </a:t>
            </a:r>
          </a:p>
        </p:txBody>
      </p:sp>
      <p:grpSp>
        <p:nvGrpSpPr>
          <p:cNvPr id="11" name="Grupa 10">
            <a:extLst>
              <a:ext uri="{FF2B5EF4-FFF2-40B4-BE49-F238E27FC236}">
                <a16:creationId xmlns:a16="http://schemas.microsoft.com/office/drawing/2014/main" id="{73714A55-80CE-43F0-B17E-8235F3174834}"/>
              </a:ext>
            </a:extLst>
          </p:cNvPr>
          <p:cNvGrpSpPr/>
          <p:nvPr userDrawn="1"/>
        </p:nvGrpSpPr>
        <p:grpSpPr>
          <a:xfrm>
            <a:off x="1887537" y="9007475"/>
            <a:ext cx="5343443" cy="1183797"/>
            <a:chOff x="5784850" y="9007475"/>
            <a:chExt cx="5343442" cy="1183797"/>
          </a:xfrm>
        </p:grpSpPr>
        <p:sp>
          <p:nvSpPr>
            <p:cNvPr id="12" name="object 5">
              <a:extLst>
                <a:ext uri="{FF2B5EF4-FFF2-40B4-BE49-F238E27FC236}">
                  <a16:creationId xmlns:a16="http://schemas.microsoft.com/office/drawing/2014/main" id="{CC446321-2515-4D32-A60A-86235E441233}"/>
                </a:ext>
              </a:extLst>
            </p:cNvPr>
            <p:cNvSpPr/>
            <p:nvPr/>
          </p:nvSpPr>
          <p:spPr>
            <a:xfrm flipV="1">
              <a:off x="5784850" y="9007475"/>
              <a:ext cx="2718378" cy="381000"/>
            </a:xfrm>
            <a:custGeom>
              <a:avLst/>
              <a:gdLst/>
              <a:ahLst/>
              <a:cxnLst/>
              <a:rect l="l" t="t" r="r" b="b"/>
              <a:pathLst>
                <a:path w="1225550">
                  <a:moveTo>
                    <a:pt x="0" y="0"/>
                  </a:moveTo>
                  <a:lnTo>
                    <a:pt x="1225042" y="0"/>
                  </a:lnTo>
                </a:path>
              </a:pathLst>
            </a:custGeom>
            <a:ln w="38100">
              <a:solidFill>
                <a:srgbClr val="D11632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13" name="Grupa 12">
              <a:extLst>
                <a:ext uri="{FF2B5EF4-FFF2-40B4-BE49-F238E27FC236}">
                  <a16:creationId xmlns:a16="http://schemas.microsoft.com/office/drawing/2014/main" id="{5A0817D0-28FE-42EB-85A5-962110A9D122}"/>
                </a:ext>
              </a:extLst>
            </p:cNvPr>
            <p:cNvGrpSpPr/>
            <p:nvPr/>
          </p:nvGrpSpPr>
          <p:grpSpPr>
            <a:xfrm>
              <a:off x="5795818" y="9911678"/>
              <a:ext cx="5332474" cy="279594"/>
              <a:chOff x="5795818" y="9911678"/>
              <a:chExt cx="5332474" cy="279594"/>
            </a:xfrm>
          </p:grpSpPr>
          <p:pic>
            <p:nvPicPr>
              <p:cNvPr id="14" name="Obraz 13" descr="Obraz zawierający rysunek&#10;&#10;Opis wygenerowany automatycznie">
                <a:hlinkClick r:id="rId2"/>
                <a:extLst>
                  <a:ext uri="{FF2B5EF4-FFF2-40B4-BE49-F238E27FC236}">
                    <a16:creationId xmlns:a16="http://schemas.microsoft.com/office/drawing/2014/main" id="{D77D1603-1AB1-40A5-A335-4BF1FDAF9B5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756161" y="9911678"/>
                <a:ext cx="261257" cy="261257"/>
              </a:xfrm>
              <a:prstGeom prst="rect">
                <a:avLst/>
              </a:prstGeom>
            </p:spPr>
          </p:pic>
          <p:pic>
            <p:nvPicPr>
              <p:cNvPr id="15" name="Obraz 14" descr="Obraz zawierający siekiera&#10;&#10;Opis wygenerowany automatycznie">
                <a:hlinkClick r:id="rId4"/>
                <a:extLst>
                  <a:ext uri="{FF2B5EF4-FFF2-40B4-BE49-F238E27FC236}">
                    <a16:creationId xmlns:a16="http://schemas.microsoft.com/office/drawing/2014/main" id="{C23E86F1-E535-4256-BCDD-797F1C48B2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61491" y="9945340"/>
                <a:ext cx="261257" cy="212271"/>
              </a:xfrm>
              <a:prstGeom prst="rect">
                <a:avLst/>
              </a:prstGeom>
            </p:spPr>
          </p:pic>
          <p:pic>
            <p:nvPicPr>
              <p:cNvPr id="16" name="Obraz 15" descr="Obraz zawierający rysunek&#10;&#10;Opis wygenerowany automatycznie">
                <a:hlinkClick r:id="rId6"/>
                <a:extLst>
                  <a:ext uri="{FF2B5EF4-FFF2-40B4-BE49-F238E27FC236}">
                    <a16:creationId xmlns:a16="http://schemas.microsoft.com/office/drawing/2014/main" id="{96091F8D-FE59-41FA-9825-59049CDB1F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518650" y="9937175"/>
                <a:ext cx="326572" cy="228600"/>
              </a:xfrm>
              <a:prstGeom prst="rect">
                <a:avLst/>
              </a:prstGeom>
            </p:spPr>
          </p:pic>
          <p:pic>
            <p:nvPicPr>
              <p:cNvPr id="17" name="Obraz 16" descr="Obraz zawierający rysunek&#10;&#10;Opis wygenerowany automatycznie">
                <a:hlinkClick r:id="rId8"/>
                <a:extLst>
                  <a:ext uri="{FF2B5EF4-FFF2-40B4-BE49-F238E27FC236}">
                    <a16:creationId xmlns:a16="http://schemas.microsoft.com/office/drawing/2014/main" id="{73A55AC8-B416-4BE5-BA95-C64903F003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V="1">
                <a:off x="5795818" y="9929039"/>
                <a:ext cx="244873" cy="244873"/>
              </a:xfrm>
              <a:prstGeom prst="rect">
                <a:avLst/>
              </a:prstGeom>
            </p:spPr>
          </p:pic>
          <p:pic>
            <p:nvPicPr>
              <p:cNvPr id="18" name="Obraz 17" descr="Obraz zawierający budynek&#10;&#10;Opis wygenerowany automatycznie">
                <a:hlinkClick r:id="rId10"/>
                <a:extLst>
                  <a:ext uri="{FF2B5EF4-FFF2-40B4-BE49-F238E27FC236}">
                    <a16:creationId xmlns:a16="http://schemas.microsoft.com/office/drawing/2014/main" id="{F550B88E-84B3-4224-AF76-72160F439C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226223" y="9937175"/>
                <a:ext cx="228600" cy="228600"/>
              </a:xfrm>
              <a:prstGeom prst="rect">
                <a:avLst/>
              </a:prstGeom>
            </p:spPr>
          </p:pic>
          <p:pic>
            <p:nvPicPr>
              <p:cNvPr id="19" name="Obraz 18" descr="Obraz zawierający rysunek&#10;&#10;Opis wygenerowany automatycznie">
                <a:hlinkClick r:id="rId12"/>
                <a:extLst>
                  <a:ext uri="{FF2B5EF4-FFF2-40B4-BE49-F238E27FC236}">
                    <a16:creationId xmlns:a16="http://schemas.microsoft.com/office/drawing/2014/main" id="{FBE6CCC3-8435-44A4-B22F-D26BA49C9B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48151" y="9911678"/>
                <a:ext cx="280141" cy="279594"/>
              </a:xfrm>
              <a:prstGeom prst="rect">
                <a:avLst/>
              </a:prstGeom>
            </p:spPr>
          </p:pic>
        </p:grpSp>
      </p:grpSp>
      <p:pic>
        <p:nvPicPr>
          <p:cNvPr id="20" name="Picture 2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851" y="341810"/>
            <a:ext cx="4572000" cy="2108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lder 4">
            <a:extLst>
              <a:ext uri="{FF2B5EF4-FFF2-40B4-BE49-F238E27FC236}">
                <a16:creationId xmlns:a16="http://schemas.microsoft.com/office/drawing/2014/main" id="{94FF51B6-C746-4D7F-967D-A5EFE0E715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9505" y="9943753"/>
            <a:ext cx="160020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rgbClr val="D11632"/>
                </a:solidFill>
              </a:defRPr>
            </a:lvl1pPr>
          </a:lstStyle>
          <a:p>
            <a:r>
              <a:rPr lang="pl-PL" sz="1400" dirty="0">
                <a:solidFill>
                  <a:srgbClr val="767779"/>
                </a:solidFill>
              </a:rPr>
              <a:t>www.gov.pl/rozwoj </a:t>
            </a:r>
          </a:p>
        </p:txBody>
      </p:sp>
      <p:grpSp>
        <p:nvGrpSpPr>
          <p:cNvPr id="6" name="Grupa 5">
            <a:extLst>
              <a:ext uri="{FF2B5EF4-FFF2-40B4-BE49-F238E27FC236}">
                <a16:creationId xmlns:a16="http://schemas.microsoft.com/office/drawing/2014/main" id="{D0428213-3637-4E3D-BB95-AA0106E03024}"/>
              </a:ext>
            </a:extLst>
          </p:cNvPr>
          <p:cNvGrpSpPr/>
          <p:nvPr userDrawn="1"/>
        </p:nvGrpSpPr>
        <p:grpSpPr>
          <a:xfrm>
            <a:off x="1887537" y="9007475"/>
            <a:ext cx="5343443" cy="1183797"/>
            <a:chOff x="5784850" y="9007475"/>
            <a:chExt cx="5343442" cy="1183797"/>
          </a:xfrm>
        </p:grpSpPr>
        <p:sp>
          <p:nvSpPr>
            <p:cNvPr id="7" name="object 5">
              <a:extLst>
                <a:ext uri="{FF2B5EF4-FFF2-40B4-BE49-F238E27FC236}">
                  <a16:creationId xmlns:a16="http://schemas.microsoft.com/office/drawing/2014/main" id="{4FF0610F-C87E-45D2-B41D-A3849A0DD3ED}"/>
                </a:ext>
              </a:extLst>
            </p:cNvPr>
            <p:cNvSpPr/>
            <p:nvPr/>
          </p:nvSpPr>
          <p:spPr>
            <a:xfrm flipV="1">
              <a:off x="5784850" y="9007475"/>
              <a:ext cx="2718378" cy="381000"/>
            </a:xfrm>
            <a:custGeom>
              <a:avLst/>
              <a:gdLst/>
              <a:ahLst/>
              <a:cxnLst/>
              <a:rect l="l" t="t" r="r" b="b"/>
              <a:pathLst>
                <a:path w="1225550">
                  <a:moveTo>
                    <a:pt x="0" y="0"/>
                  </a:moveTo>
                  <a:lnTo>
                    <a:pt x="1225042" y="0"/>
                  </a:lnTo>
                </a:path>
              </a:pathLst>
            </a:custGeom>
            <a:ln w="38100">
              <a:solidFill>
                <a:srgbClr val="D11632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8" name="Grupa 7">
              <a:extLst>
                <a:ext uri="{FF2B5EF4-FFF2-40B4-BE49-F238E27FC236}">
                  <a16:creationId xmlns:a16="http://schemas.microsoft.com/office/drawing/2014/main" id="{99E07DD7-DD9E-499B-849D-EC666D77FD49}"/>
                </a:ext>
              </a:extLst>
            </p:cNvPr>
            <p:cNvGrpSpPr/>
            <p:nvPr/>
          </p:nvGrpSpPr>
          <p:grpSpPr>
            <a:xfrm>
              <a:off x="5795818" y="9911678"/>
              <a:ext cx="5332474" cy="279594"/>
              <a:chOff x="5795818" y="9911678"/>
              <a:chExt cx="5332474" cy="279594"/>
            </a:xfrm>
          </p:grpSpPr>
          <p:pic>
            <p:nvPicPr>
              <p:cNvPr id="9" name="Obraz 8" descr="Obraz zawierający rysunek&#10;&#10;Opis wygenerowany automatycznie">
                <a:hlinkClick r:id="rId2"/>
                <a:extLst>
                  <a:ext uri="{FF2B5EF4-FFF2-40B4-BE49-F238E27FC236}">
                    <a16:creationId xmlns:a16="http://schemas.microsoft.com/office/drawing/2014/main" id="{A98F926C-83B1-43C4-B340-5680762BB0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756161" y="9911678"/>
                <a:ext cx="261257" cy="261257"/>
              </a:xfrm>
              <a:prstGeom prst="rect">
                <a:avLst/>
              </a:prstGeom>
            </p:spPr>
          </p:pic>
          <p:pic>
            <p:nvPicPr>
              <p:cNvPr id="10" name="Obraz 9" descr="Obraz zawierający siekiera&#10;&#10;Opis wygenerowany automatycznie">
                <a:hlinkClick r:id="rId4"/>
                <a:extLst>
                  <a:ext uri="{FF2B5EF4-FFF2-40B4-BE49-F238E27FC236}">
                    <a16:creationId xmlns:a16="http://schemas.microsoft.com/office/drawing/2014/main" id="{463257D5-D9FE-42D4-8A66-51ED62D089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61491" y="9945340"/>
                <a:ext cx="261257" cy="212271"/>
              </a:xfrm>
              <a:prstGeom prst="rect">
                <a:avLst/>
              </a:prstGeom>
            </p:spPr>
          </p:pic>
          <p:pic>
            <p:nvPicPr>
              <p:cNvPr id="11" name="Obraz 10" descr="Obraz zawierający rysunek&#10;&#10;Opis wygenerowany automatycznie">
                <a:hlinkClick r:id="rId6"/>
                <a:extLst>
                  <a:ext uri="{FF2B5EF4-FFF2-40B4-BE49-F238E27FC236}">
                    <a16:creationId xmlns:a16="http://schemas.microsoft.com/office/drawing/2014/main" id="{96FE4044-243D-4691-99DC-73322F7A91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518650" y="9937175"/>
                <a:ext cx="326572" cy="228600"/>
              </a:xfrm>
              <a:prstGeom prst="rect">
                <a:avLst/>
              </a:prstGeom>
            </p:spPr>
          </p:pic>
          <p:pic>
            <p:nvPicPr>
              <p:cNvPr id="12" name="Obraz 11" descr="Obraz zawierający rysunek&#10;&#10;Opis wygenerowany automatycznie">
                <a:hlinkClick r:id="rId8"/>
                <a:extLst>
                  <a:ext uri="{FF2B5EF4-FFF2-40B4-BE49-F238E27FC236}">
                    <a16:creationId xmlns:a16="http://schemas.microsoft.com/office/drawing/2014/main" id="{6870E984-733D-414C-8ABC-B94800CB81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V="1">
                <a:off x="5795818" y="9929039"/>
                <a:ext cx="244873" cy="244873"/>
              </a:xfrm>
              <a:prstGeom prst="rect">
                <a:avLst/>
              </a:prstGeom>
            </p:spPr>
          </p:pic>
          <p:pic>
            <p:nvPicPr>
              <p:cNvPr id="13" name="Obraz 12" descr="Obraz zawierający budynek&#10;&#10;Opis wygenerowany automatycznie">
                <a:hlinkClick r:id="rId10"/>
                <a:extLst>
                  <a:ext uri="{FF2B5EF4-FFF2-40B4-BE49-F238E27FC236}">
                    <a16:creationId xmlns:a16="http://schemas.microsoft.com/office/drawing/2014/main" id="{1CAD5FA0-5594-4F93-99D6-144F60ED62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226223" y="9937175"/>
                <a:ext cx="228600" cy="228600"/>
              </a:xfrm>
              <a:prstGeom prst="rect">
                <a:avLst/>
              </a:prstGeom>
            </p:spPr>
          </p:pic>
          <p:pic>
            <p:nvPicPr>
              <p:cNvPr id="14" name="Obraz 13" descr="Obraz zawierający rysunek&#10;&#10;Opis wygenerowany automatycznie">
                <a:hlinkClick r:id="rId12"/>
                <a:extLst>
                  <a:ext uri="{FF2B5EF4-FFF2-40B4-BE49-F238E27FC236}">
                    <a16:creationId xmlns:a16="http://schemas.microsoft.com/office/drawing/2014/main" id="{57F2C8E6-6B86-494F-97E2-3A62BB2639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48151" y="9911678"/>
                <a:ext cx="280141" cy="279594"/>
              </a:xfrm>
              <a:prstGeom prst="rect">
                <a:avLst/>
              </a:prstGeom>
            </p:spPr>
          </p:pic>
        </p:grpSp>
      </p:grpSp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450" y="244475"/>
            <a:ext cx="4991319" cy="230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0EE22-7A3C-4DD0-BE36-1F9137334595}" type="datetime1">
              <a:rPr lang="pl-PL" smtClean="0"/>
              <a:t>2021-06-09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7AEA-8B11-4C3D-8EA6-1C46BE8E468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99480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l fotograficz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917586" y="4118767"/>
            <a:ext cx="14287863" cy="2089821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defRPr sz="8000" b="0" i="0">
                <a:solidFill>
                  <a:schemeClr val="bg1"/>
                </a:solidFill>
                <a:latin typeface="Lato"/>
                <a:cs typeface="Lato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917585" y="6333236"/>
            <a:ext cx="14299614" cy="2827337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lnSpc>
                <a:spcPct val="100000"/>
              </a:lnSpc>
              <a:defRPr sz="4800">
                <a:solidFill>
                  <a:schemeClr val="bg1"/>
                </a:solidFill>
              </a:defRPr>
            </a:lvl1pPr>
          </a:lstStyle>
          <a:p>
            <a:endParaRPr dirty="0"/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850" y="341810"/>
            <a:ext cx="4991319" cy="230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6142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784850" y="1158875"/>
            <a:ext cx="12420600" cy="1600200"/>
          </a:xfrm>
        </p:spPr>
        <p:txBody>
          <a:bodyPr lIns="0" tIns="0" rIns="0" bIns="0"/>
          <a:lstStyle>
            <a:lvl1pPr>
              <a:defRPr sz="4000" b="0" i="0">
                <a:solidFill>
                  <a:srgbClr val="757779"/>
                </a:solidFill>
                <a:latin typeface="Lato"/>
                <a:cs typeface="Lato"/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8891250" y="10208438"/>
            <a:ext cx="609600" cy="453970"/>
          </a:xfrm>
        </p:spPr>
        <p:txBody>
          <a:bodyPr lIns="0" tIns="0" rIns="0" bIns="0"/>
          <a:lstStyle>
            <a:lvl1pPr>
              <a:defRPr sz="2950" b="0" i="0">
                <a:solidFill>
                  <a:srgbClr val="757779"/>
                </a:solidFill>
                <a:latin typeface="Lato"/>
                <a:cs typeface="Lato"/>
              </a:defRPr>
            </a:lvl1pPr>
          </a:lstStyle>
          <a:p>
            <a:pPr marL="38100">
              <a:lnSpc>
                <a:spcPct val="100000"/>
              </a:lnSpc>
              <a:spcBef>
                <a:spcPts val="80"/>
              </a:spcBef>
            </a:pPr>
            <a:endParaRPr spc="10" dirty="0"/>
          </a:p>
        </p:txBody>
      </p:sp>
      <p:sp>
        <p:nvSpPr>
          <p:cNvPr id="11" name="Symbol zastępczy tekstu 8">
            <a:extLst>
              <a:ext uri="{FF2B5EF4-FFF2-40B4-BE49-F238E27FC236}">
                <a16:creationId xmlns:a16="http://schemas.microsoft.com/office/drawing/2014/main" id="{46F7F88F-7083-4328-8D9C-175C1AFE1CD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84850" y="3521075"/>
            <a:ext cx="12420600" cy="5410200"/>
          </a:xfrm>
        </p:spPr>
        <p:txBody>
          <a:bodyPr/>
          <a:lstStyle>
            <a:lvl1pPr>
              <a:lnSpc>
                <a:spcPct val="100000"/>
              </a:lnSpc>
              <a:spcAft>
                <a:spcPts val="1200"/>
              </a:spcAft>
              <a:defRPr sz="3200">
                <a:solidFill>
                  <a:srgbClr val="D11632"/>
                </a:solidFill>
              </a:defRPr>
            </a:lvl1pPr>
            <a:lvl2pPr>
              <a:lnSpc>
                <a:spcPct val="100000"/>
              </a:lnSpc>
              <a:spcAft>
                <a:spcPts val="1200"/>
              </a:spcAft>
              <a:defRPr sz="2400"/>
            </a:lvl2pPr>
            <a:lvl3pPr>
              <a:lnSpc>
                <a:spcPct val="100000"/>
              </a:lnSpc>
              <a:spcAft>
                <a:spcPts val="1200"/>
              </a:spcAft>
              <a:defRPr sz="2000"/>
            </a:lvl3pPr>
            <a:lvl4pPr>
              <a:lnSpc>
                <a:spcPct val="100000"/>
              </a:lnSpc>
              <a:spcAft>
                <a:spcPts val="1200"/>
              </a:spcAft>
              <a:defRPr/>
            </a:lvl4pPr>
            <a:lvl5pPr>
              <a:lnSpc>
                <a:spcPct val="100000"/>
              </a:lnSpc>
              <a:spcAft>
                <a:spcPts val="1200"/>
              </a:spcAft>
              <a:defRPr sz="1400"/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pic>
        <p:nvPicPr>
          <p:cNvPr id="21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850" y="341810"/>
            <a:ext cx="4991319" cy="230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negatywowy + fotografia w 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E602FC0-6A1E-4459-A36A-52FE3CCAF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4849" y="1158876"/>
            <a:ext cx="12432349" cy="1600200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12" name="Symbol zastępczy tekstu 11">
            <a:extLst>
              <a:ext uri="{FF2B5EF4-FFF2-40B4-BE49-F238E27FC236}">
                <a16:creationId xmlns:a16="http://schemas.microsoft.com/office/drawing/2014/main" id="{F98191BF-B6F1-42B0-A4E5-D767D9CA83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84850" y="3521075"/>
            <a:ext cx="12420600" cy="5410200"/>
          </a:xfrm>
        </p:spPr>
        <p:txBody>
          <a:bodyPr/>
          <a:lstStyle>
            <a:lvl1pPr>
              <a:lnSpc>
                <a:spcPct val="100000"/>
              </a:lnSpc>
              <a:spcAft>
                <a:spcPts val="1200"/>
              </a:spcAft>
              <a:defRPr sz="32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spcAft>
                <a:spcPts val="1200"/>
              </a:spcAft>
              <a:defRPr sz="2400"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spcAft>
                <a:spcPts val="1200"/>
              </a:spcAft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spcAft>
                <a:spcPts val="1200"/>
              </a:spcAft>
              <a:defRPr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spcAft>
                <a:spcPts val="120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22" name="Holder 4">
            <a:extLst>
              <a:ext uri="{FF2B5EF4-FFF2-40B4-BE49-F238E27FC236}">
                <a16:creationId xmlns:a16="http://schemas.microsoft.com/office/drawing/2014/main" id="{54BA32D5-9400-4E83-8CCA-95318862A9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76818" y="9943753"/>
            <a:ext cx="160020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pl-PL" sz="1400" dirty="0"/>
              <a:t>www.gov.pl/rozwoj </a:t>
            </a:r>
          </a:p>
        </p:txBody>
      </p:sp>
      <p:sp>
        <p:nvSpPr>
          <p:cNvPr id="23" name="object 5">
            <a:extLst>
              <a:ext uri="{FF2B5EF4-FFF2-40B4-BE49-F238E27FC236}">
                <a16:creationId xmlns:a16="http://schemas.microsoft.com/office/drawing/2014/main" id="{D021F9AD-0118-4D01-802D-F6FEE5E30E7E}"/>
              </a:ext>
            </a:extLst>
          </p:cNvPr>
          <p:cNvSpPr/>
          <p:nvPr userDrawn="1"/>
        </p:nvSpPr>
        <p:spPr>
          <a:xfrm flipV="1">
            <a:off x="5784850" y="9007475"/>
            <a:ext cx="2718379" cy="381000"/>
          </a:xfrm>
          <a:custGeom>
            <a:avLst/>
            <a:gdLst/>
            <a:ahLst/>
            <a:cxnLst/>
            <a:rect l="l" t="t" r="r" b="b"/>
            <a:pathLst>
              <a:path w="1225550">
                <a:moveTo>
                  <a:pt x="0" y="0"/>
                </a:moveTo>
                <a:lnTo>
                  <a:pt x="1225042" y="0"/>
                </a:lnTo>
              </a:path>
            </a:pathLst>
          </a:custGeom>
          <a:ln w="3810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24" name="Obraz 23">
            <a:hlinkClick r:id="rId2"/>
            <a:extLst>
              <a:ext uri="{FF2B5EF4-FFF2-40B4-BE49-F238E27FC236}">
                <a16:creationId xmlns:a16="http://schemas.microsoft.com/office/drawing/2014/main" id="{BC525C8B-C0BD-458F-92A1-A233C81A233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56162" y="9911678"/>
            <a:ext cx="261257" cy="261257"/>
          </a:xfrm>
          <a:prstGeom prst="rect">
            <a:avLst/>
          </a:prstGeom>
        </p:spPr>
      </p:pic>
      <p:pic>
        <p:nvPicPr>
          <p:cNvPr id="25" name="Obraz 24">
            <a:hlinkClick r:id="rId4"/>
            <a:extLst>
              <a:ext uri="{FF2B5EF4-FFF2-40B4-BE49-F238E27FC236}">
                <a16:creationId xmlns:a16="http://schemas.microsoft.com/office/drawing/2014/main" id="{C0A7D4D0-9D49-4DD8-8DC8-C25E1747846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61491" y="9945340"/>
            <a:ext cx="261256" cy="212271"/>
          </a:xfrm>
          <a:prstGeom prst="rect">
            <a:avLst/>
          </a:prstGeom>
        </p:spPr>
      </p:pic>
      <p:pic>
        <p:nvPicPr>
          <p:cNvPr id="26" name="Obraz 25">
            <a:hlinkClick r:id="rId6"/>
            <a:extLst>
              <a:ext uri="{FF2B5EF4-FFF2-40B4-BE49-F238E27FC236}">
                <a16:creationId xmlns:a16="http://schemas.microsoft.com/office/drawing/2014/main" id="{A596CFBE-4767-46CD-B59D-F2F7FEBD233D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43674" y="9884691"/>
            <a:ext cx="401548" cy="281084"/>
          </a:xfrm>
          <a:prstGeom prst="rect">
            <a:avLst/>
          </a:prstGeom>
        </p:spPr>
      </p:pic>
      <p:pic>
        <p:nvPicPr>
          <p:cNvPr id="27" name="Obraz 26">
            <a:hlinkClick r:id="rId8"/>
            <a:extLst>
              <a:ext uri="{FF2B5EF4-FFF2-40B4-BE49-F238E27FC236}">
                <a16:creationId xmlns:a16="http://schemas.microsoft.com/office/drawing/2014/main" id="{8D1D92D9-A72A-4C88-9141-F96165477B49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V="1">
            <a:off x="5795818" y="9929039"/>
            <a:ext cx="244873" cy="244873"/>
          </a:xfrm>
          <a:prstGeom prst="rect">
            <a:avLst/>
          </a:prstGeom>
        </p:spPr>
      </p:pic>
      <p:pic>
        <p:nvPicPr>
          <p:cNvPr id="28" name="Obraz 27">
            <a:hlinkClick r:id="rId10"/>
            <a:extLst>
              <a:ext uri="{FF2B5EF4-FFF2-40B4-BE49-F238E27FC236}">
                <a16:creationId xmlns:a16="http://schemas.microsoft.com/office/drawing/2014/main" id="{1A2A9A57-E362-4D1A-8C58-A18F03D81C78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26224" y="9937175"/>
            <a:ext cx="228600" cy="228600"/>
          </a:xfrm>
          <a:prstGeom prst="rect">
            <a:avLst/>
          </a:prstGeom>
        </p:spPr>
      </p:pic>
      <p:pic>
        <p:nvPicPr>
          <p:cNvPr id="29" name="Obraz 28">
            <a:hlinkClick r:id="rId12"/>
            <a:extLst>
              <a:ext uri="{FF2B5EF4-FFF2-40B4-BE49-F238E27FC236}">
                <a16:creationId xmlns:a16="http://schemas.microsoft.com/office/drawing/2014/main" id="{ECDF42DF-6A2B-4522-A68A-A934389D29F8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48152" y="9911678"/>
            <a:ext cx="280141" cy="279593"/>
          </a:xfrm>
          <a:prstGeom prst="rect">
            <a:avLst/>
          </a:prstGeom>
        </p:spPr>
      </p:pic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851" y="341810"/>
            <a:ext cx="4415378" cy="2036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389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 2 kolumn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784850" y="1158875"/>
            <a:ext cx="12420600" cy="1600200"/>
          </a:xfrm>
        </p:spPr>
        <p:txBody>
          <a:bodyPr lIns="0" tIns="0" rIns="0" bIns="0"/>
          <a:lstStyle>
            <a:lvl1pPr>
              <a:defRPr sz="4000" b="0" i="0">
                <a:solidFill>
                  <a:srgbClr val="757779"/>
                </a:solidFill>
                <a:latin typeface="Lato"/>
                <a:cs typeface="Lato"/>
              </a:defRPr>
            </a:lvl1pPr>
          </a:lstStyle>
          <a:p>
            <a:endParaRPr dirty="0"/>
          </a:p>
        </p:txBody>
      </p:sp>
      <p:sp>
        <p:nvSpPr>
          <p:cNvPr id="11" name="Symbol zastępczy tekstu 8">
            <a:extLst>
              <a:ext uri="{FF2B5EF4-FFF2-40B4-BE49-F238E27FC236}">
                <a16:creationId xmlns:a16="http://schemas.microsoft.com/office/drawing/2014/main" id="{46F7F88F-7083-4328-8D9C-175C1AFE1CD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84850" y="3521075"/>
            <a:ext cx="12420600" cy="5410200"/>
          </a:xfrm>
        </p:spPr>
        <p:txBody>
          <a:bodyPr numCol="2" spcCol="432000"/>
          <a:lstStyle>
            <a:lvl1pPr>
              <a:lnSpc>
                <a:spcPct val="100000"/>
              </a:lnSpc>
              <a:spcAft>
                <a:spcPts val="1200"/>
              </a:spcAft>
              <a:defRPr sz="3200">
                <a:solidFill>
                  <a:srgbClr val="D11632"/>
                </a:solidFill>
              </a:defRPr>
            </a:lvl1pPr>
            <a:lvl2pPr>
              <a:lnSpc>
                <a:spcPct val="100000"/>
              </a:lnSpc>
              <a:spcAft>
                <a:spcPts val="1200"/>
              </a:spcAft>
              <a:defRPr sz="2400"/>
            </a:lvl2pPr>
            <a:lvl3pPr>
              <a:lnSpc>
                <a:spcPct val="100000"/>
              </a:lnSpc>
              <a:spcAft>
                <a:spcPts val="1200"/>
              </a:spcAft>
              <a:defRPr sz="2000"/>
            </a:lvl3pPr>
            <a:lvl4pPr>
              <a:lnSpc>
                <a:spcPct val="100000"/>
              </a:lnSpc>
              <a:spcAft>
                <a:spcPts val="1200"/>
              </a:spcAft>
              <a:defRPr/>
            </a:lvl4pPr>
            <a:lvl5pPr>
              <a:lnSpc>
                <a:spcPct val="100000"/>
              </a:lnSpc>
              <a:spcAft>
                <a:spcPts val="1200"/>
              </a:spcAft>
              <a:defRPr sz="1400"/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9" name="Holder 4">
            <a:extLst>
              <a:ext uri="{FF2B5EF4-FFF2-40B4-BE49-F238E27FC236}">
                <a16:creationId xmlns:a16="http://schemas.microsoft.com/office/drawing/2014/main" id="{0FE4CED9-1872-477C-B462-0E01B0C7A8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76818" y="9943753"/>
            <a:ext cx="160020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400">
                <a:solidFill>
                  <a:srgbClr val="767779"/>
                </a:solidFill>
              </a:defRPr>
            </a:lvl1pPr>
          </a:lstStyle>
          <a:p>
            <a:r>
              <a:rPr lang="pl-PL" dirty="0"/>
              <a:t>www.gov.pl/rozwoj </a:t>
            </a:r>
          </a:p>
        </p:txBody>
      </p:sp>
      <p:grpSp>
        <p:nvGrpSpPr>
          <p:cNvPr id="10" name="Grupa 9">
            <a:extLst>
              <a:ext uri="{FF2B5EF4-FFF2-40B4-BE49-F238E27FC236}">
                <a16:creationId xmlns:a16="http://schemas.microsoft.com/office/drawing/2014/main" id="{8BA2122C-A3DF-408F-850C-316CA70223E5}"/>
              </a:ext>
            </a:extLst>
          </p:cNvPr>
          <p:cNvGrpSpPr/>
          <p:nvPr userDrawn="1"/>
        </p:nvGrpSpPr>
        <p:grpSpPr>
          <a:xfrm>
            <a:off x="5784850" y="9007475"/>
            <a:ext cx="5343443" cy="1183797"/>
            <a:chOff x="5784850" y="9007475"/>
            <a:chExt cx="5343442" cy="1183797"/>
          </a:xfrm>
        </p:grpSpPr>
        <p:sp>
          <p:nvSpPr>
            <p:cNvPr id="12" name="object 5">
              <a:extLst>
                <a:ext uri="{FF2B5EF4-FFF2-40B4-BE49-F238E27FC236}">
                  <a16:creationId xmlns:a16="http://schemas.microsoft.com/office/drawing/2014/main" id="{ED9C0DB0-74F6-4433-B5F9-0907A48ED0EE}"/>
                </a:ext>
              </a:extLst>
            </p:cNvPr>
            <p:cNvSpPr/>
            <p:nvPr/>
          </p:nvSpPr>
          <p:spPr>
            <a:xfrm flipV="1">
              <a:off x="5784850" y="9007475"/>
              <a:ext cx="2718378" cy="381000"/>
            </a:xfrm>
            <a:custGeom>
              <a:avLst/>
              <a:gdLst/>
              <a:ahLst/>
              <a:cxnLst/>
              <a:rect l="l" t="t" r="r" b="b"/>
              <a:pathLst>
                <a:path w="1225550">
                  <a:moveTo>
                    <a:pt x="0" y="0"/>
                  </a:moveTo>
                  <a:lnTo>
                    <a:pt x="1225042" y="0"/>
                  </a:lnTo>
                </a:path>
              </a:pathLst>
            </a:custGeom>
            <a:ln w="38100">
              <a:solidFill>
                <a:srgbClr val="D11632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14" name="Grupa 13">
              <a:extLst>
                <a:ext uri="{FF2B5EF4-FFF2-40B4-BE49-F238E27FC236}">
                  <a16:creationId xmlns:a16="http://schemas.microsoft.com/office/drawing/2014/main" id="{032F6D97-9178-428A-AB4C-CE45FB7E2150}"/>
                </a:ext>
              </a:extLst>
            </p:cNvPr>
            <p:cNvGrpSpPr/>
            <p:nvPr/>
          </p:nvGrpSpPr>
          <p:grpSpPr>
            <a:xfrm>
              <a:off x="5795818" y="9911678"/>
              <a:ext cx="5332474" cy="279594"/>
              <a:chOff x="5795818" y="9911678"/>
              <a:chExt cx="5332474" cy="279594"/>
            </a:xfrm>
          </p:grpSpPr>
          <p:pic>
            <p:nvPicPr>
              <p:cNvPr id="15" name="Obraz 14" descr="Obraz zawierający rysunek&#10;&#10;Opis wygenerowany automatycznie">
                <a:hlinkClick r:id="rId2"/>
                <a:extLst>
                  <a:ext uri="{FF2B5EF4-FFF2-40B4-BE49-F238E27FC236}">
                    <a16:creationId xmlns:a16="http://schemas.microsoft.com/office/drawing/2014/main" id="{DABE0AAB-C356-416D-806D-D675FF9CFC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756161" y="9911678"/>
                <a:ext cx="261257" cy="261257"/>
              </a:xfrm>
              <a:prstGeom prst="rect">
                <a:avLst/>
              </a:prstGeom>
            </p:spPr>
          </p:pic>
          <p:pic>
            <p:nvPicPr>
              <p:cNvPr id="16" name="Obraz 15" descr="Obraz zawierający siekiera&#10;&#10;Opis wygenerowany automatycznie">
                <a:hlinkClick r:id="rId4"/>
                <a:extLst>
                  <a:ext uri="{FF2B5EF4-FFF2-40B4-BE49-F238E27FC236}">
                    <a16:creationId xmlns:a16="http://schemas.microsoft.com/office/drawing/2014/main" id="{DF148978-8F09-4850-9366-A736CD316C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61491" y="9945340"/>
                <a:ext cx="261257" cy="212271"/>
              </a:xfrm>
              <a:prstGeom prst="rect">
                <a:avLst/>
              </a:prstGeom>
            </p:spPr>
          </p:pic>
          <p:pic>
            <p:nvPicPr>
              <p:cNvPr id="17" name="Obraz 16" descr="Obraz zawierający rysunek&#10;&#10;Opis wygenerowany automatycznie">
                <a:hlinkClick r:id="rId6"/>
                <a:extLst>
                  <a:ext uri="{FF2B5EF4-FFF2-40B4-BE49-F238E27FC236}">
                    <a16:creationId xmlns:a16="http://schemas.microsoft.com/office/drawing/2014/main" id="{4AD7FBEF-8365-42CE-A76E-C37134C390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518650" y="9937175"/>
                <a:ext cx="326572" cy="228600"/>
              </a:xfrm>
              <a:prstGeom prst="rect">
                <a:avLst/>
              </a:prstGeom>
            </p:spPr>
          </p:pic>
          <p:pic>
            <p:nvPicPr>
              <p:cNvPr id="18" name="Obraz 17" descr="Obraz zawierający rysunek&#10;&#10;Opis wygenerowany automatycznie">
                <a:hlinkClick r:id="rId8"/>
                <a:extLst>
                  <a:ext uri="{FF2B5EF4-FFF2-40B4-BE49-F238E27FC236}">
                    <a16:creationId xmlns:a16="http://schemas.microsoft.com/office/drawing/2014/main" id="{6BD5BBA1-84F2-4494-9173-C5CB25305B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V="1">
                <a:off x="5795818" y="9929039"/>
                <a:ext cx="244873" cy="244873"/>
              </a:xfrm>
              <a:prstGeom prst="rect">
                <a:avLst/>
              </a:prstGeom>
            </p:spPr>
          </p:pic>
          <p:pic>
            <p:nvPicPr>
              <p:cNvPr id="19" name="Obraz 18" descr="Obraz zawierający budynek&#10;&#10;Opis wygenerowany automatycznie">
                <a:hlinkClick r:id="rId10"/>
                <a:extLst>
                  <a:ext uri="{FF2B5EF4-FFF2-40B4-BE49-F238E27FC236}">
                    <a16:creationId xmlns:a16="http://schemas.microsoft.com/office/drawing/2014/main" id="{5D58C930-EFB8-40C0-BCED-FCD5BEA6C0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226223" y="9937175"/>
                <a:ext cx="228600" cy="228600"/>
              </a:xfrm>
              <a:prstGeom prst="rect">
                <a:avLst/>
              </a:prstGeom>
            </p:spPr>
          </p:pic>
          <p:pic>
            <p:nvPicPr>
              <p:cNvPr id="20" name="Obraz 19" descr="Obraz zawierający rysunek&#10;&#10;Opis wygenerowany automatycznie">
                <a:hlinkClick r:id="rId12"/>
                <a:extLst>
                  <a:ext uri="{FF2B5EF4-FFF2-40B4-BE49-F238E27FC236}">
                    <a16:creationId xmlns:a16="http://schemas.microsoft.com/office/drawing/2014/main" id="{910F33B3-C553-42CF-8150-D039271F84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48151" y="9911678"/>
                <a:ext cx="280141" cy="279594"/>
              </a:xfrm>
              <a:prstGeom prst="rect">
                <a:avLst/>
              </a:prstGeom>
            </p:spPr>
          </p:pic>
        </p:grpSp>
      </p:grpSp>
      <p:pic>
        <p:nvPicPr>
          <p:cNvPr id="21" name="Picture 2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050" y="320675"/>
            <a:ext cx="4250148" cy="1960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3526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 + fotografia po prawej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784850" y="1158875"/>
            <a:ext cx="12420600" cy="1600200"/>
          </a:xfrm>
        </p:spPr>
        <p:txBody>
          <a:bodyPr lIns="0" tIns="0" rIns="0" bIns="0"/>
          <a:lstStyle>
            <a:lvl1pPr>
              <a:defRPr sz="4000" b="0" i="0">
                <a:solidFill>
                  <a:srgbClr val="757779"/>
                </a:solidFill>
                <a:latin typeface="Lato"/>
                <a:cs typeface="Lato"/>
              </a:defRPr>
            </a:lvl1pPr>
          </a:lstStyle>
          <a:p>
            <a:endParaRPr dirty="0"/>
          </a:p>
        </p:txBody>
      </p:sp>
      <p:sp>
        <p:nvSpPr>
          <p:cNvPr id="11" name="Symbol zastępczy tekstu 8">
            <a:extLst>
              <a:ext uri="{FF2B5EF4-FFF2-40B4-BE49-F238E27FC236}">
                <a16:creationId xmlns:a16="http://schemas.microsoft.com/office/drawing/2014/main" id="{5C2820AB-AA1E-4549-A3AC-119755E06C4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84850" y="3521075"/>
            <a:ext cx="6324600" cy="5410200"/>
          </a:xfrm>
        </p:spPr>
        <p:txBody>
          <a:bodyPr/>
          <a:lstStyle>
            <a:lvl1pPr>
              <a:lnSpc>
                <a:spcPct val="100000"/>
              </a:lnSpc>
              <a:spcAft>
                <a:spcPts val="1200"/>
              </a:spcAft>
              <a:defRPr>
                <a:solidFill>
                  <a:srgbClr val="D11632"/>
                </a:solidFill>
              </a:defRPr>
            </a:lvl1pPr>
            <a:lvl2pPr>
              <a:lnSpc>
                <a:spcPct val="100000"/>
              </a:lnSpc>
              <a:spcAft>
                <a:spcPts val="1200"/>
              </a:spcAft>
              <a:defRPr sz="2800"/>
            </a:lvl2pPr>
            <a:lvl3pPr>
              <a:lnSpc>
                <a:spcPct val="100000"/>
              </a:lnSpc>
              <a:spcAft>
                <a:spcPts val="1200"/>
              </a:spcAft>
              <a:defRPr sz="2000"/>
            </a:lvl3pPr>
            <a:lvl4pPr>
              <a:lnSpc>
                <a:spcPct val="100000"/>
              </a:lnSpc>
              <a:spcAft>
                <a:spcPts val="1200"/>
              </a:spcAft>
              <a:defRPr/>
            </a:lvl4pPr>
            <a:lvl5pPr>
              <a:lnSpc>
                <a:spcPct val="100000"/>
              </a:lnSpc>
              <a:spcAft>
                <a:spcPts val="1200"/>
              </a:spcAft>
              <a:defRPr sz="1400"/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2" name="Symbol zastępczy obrazu 11">
            <a:extLst>
              <a:ext uri="{FF2B5EF4-FFF2-40B4-BE49-F238E27FC236}">
                <a16:creationId xmlns:a16="http://schemas.microsoft.com/office/drawing/2014/main" id="{85ABD2B4-B2ED-4788-A42C-16C75AA7480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2585700" y="3521075"/>
            <a:ext cx="7518400" cy="5410200"/>
          </a:xfrm>
          <a:noFill/>
        </p:spPr>
        <p:txBody>
          <a:bodyPr/>
          <a:lstStyle/>
          <a:p>
            <a:endParaRPr lang="pl-PL" dirty="0"/>
          </a:p>
        </p:txBody>
      </p:sp>
      <p:sp>
        <p:nvSpPr>
          <p:cNvPr id="22" name="Holder 4">
            <a:extLst>
              <a:ext uri="{FF2B5EF4-FFF2-40B4-BE49-F238E27FC236}">
                <a16:creationId xmlns:a16="http://schemas.microsoft.com/office/drawing/2014/main" id="{9F42ED10-9CC8-44F9-BD61-C2E852D354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76818" y="9943753"/>
            <a:ext cx="160020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rgbClr val="D11632"/>
                </a:solidFill>
              </a:defRPr>
            </a:lvl1pPr>
          </a:lstStyle>
          <a:p>
            <a:r>
              <a:rPr lang="pl-PL" sz="1400" dirty="0">
                <a:solidFill>
                  <a:srgbClr val="767779"/>
                </a:solidFill>
              </a:rPr>
              <a:t>www.gov.pl/rozwoj </a:t>
            </a:r>
          </a:p>
        </p:txBody>
      </p:sp>
      <p:grpSp>
        <p:nvGrpSpPr>
          <p:cNvPr id="23" name="Grupa 22">
            <a:extLst>
              <a:ext uri="{FF2B5EF4-FFF2-40B4-BE49-F238E27FC236}">
                <a16:creationId xmlns:a16="http://schemas.microsoft.com/office/drawing/2014/main" id="{22BE20A8-4967-4E5B-AEBB-29494D58EEB2}"/>
              </a:ext>
            </a:extLst>
          </p:cNvPr>
          <p:cNvGrpSpPr/>
          <p:nvPr userDrawn="1"/>
        </p:nvGrpSpPr>
        <p:grpSpPr>
          <a:xfrm>
            <a:off x="5784850" y="9007475"/>
            <a:ext cx="5343443" cy="1183797"/>
            <a:chOff x="5784850" y="9007475"/>
            <a:chExt cx="5343442" cy="1183797"/>
          </a:xfrm>
        </p:grpSpPr>
        <p:sp>
          <p:nvSpPr>
            <p:cNvPr id="24" name="object 5">
              <a:extLst>
                <a:ext uri="{FF2B5EF4-FFF2-40B4-BE49-F238E27FC236}">
                  <a16:creationId xmlns:a16="http://schemas.microsoft.com/office/drawing/2014/main" id="{D97C4C53-5567-4A1C-B153-EFF317FC6A86}"/>
                </a:ext>
              </a:extLst>
            </p:cNvPr>
            <p:cNvSpPr/>
            <p:nvPr/>
          </p:nvSpPr>
          <p:spPr>
            <a:xfrm flipV="1">
              <a:off x="5784850" y="9007475"/>
              <a:ext cx="2718378" cy="381000"/>
            </a:xfrm>
            <a:custGeom>
              <a:avLst/>
              <a:gdLst/>
              <a:ahLst/>
              <a:cxnLst/>
              <a:rect l="l" t="t" r="r" b="b"/>
              <a:pathLst>
                <a:path w="1225550">
                  <a:moveTo>
                    <a:pt x="0" y="0"/>
                  </a:moveTo>
                  <a:lnTo>
                    <a:pt x="1225042" y="0"/>
                  </a:lnTo>
                </a:path>
              </a:pathLst>
            </a:custGeom>
            <a:ln w="38100">
              <a:solidFill>
                <a:srgbClr val="D11632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5" name="Grupa 24">
              <a:extLst>
                <a:ext uri="{FF2B5EF4-FFF2-40B4-BE49-F238E27FC236}">
                  <a16:creationId xmlns:a16="http://schemas.microsoft.com/office/drawing/2014/main" id="{BDA7F4E6-8997-4F3A-873B-26C9D5E3ECD3}"/>
                </a:ext>
              </a:extLst>
            </p:cNvPr>
            <p:cNvGrpSpPr/>
            <p:nvPr/>
          </p:nvGrpSpPr>
          <p:grpSpPr>
            <a:xfrm>
              <a:off x="5795818" y="9911678"/>
              <a:ext cx="5332474" cy="279594"/>
              <a:chOff x="5795818" y="9911678"/>
              <a:chExt cx="5332474" cy="279594"/>
            </a:xfrm>
          </p:grpSpPr>
          <p:pic>
            <p:nvPicPr>
              <p:cNvPr id="26" name="Obraz 25" descr="Obraz zawierający rysunek&#10;&#10;Opis wygenerowany automatycznie">
                <a:hlinkClick r:id="rId2"/>
                <a:extLst>
                  <a:ext uri="{FF2B5EF4-FFF2-40B4-BE49-F238E27FC236}">
                    <a16:creationId xmlns:a16="http://schemas.microsoft.com/office/drawing/2014/main" id="{F4537895-D5F9-460E-BD7D-78487F801F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756161" y="9911678"/>
                <a:ext cx="261257" cy="261257"/>
              </a:xfrm>
              <a:prstGeom prst="rect">
                <a:avLst/>
              </a:prstGeom>
            </p:spPr>
          </p:pic>
          <p:pic>
            <p:nvPicPr>
              <p:cNvPr id="27" name="Obraz 26" descr="Obraz zawierający siekiera&#10;&#10;Opis wygenerowany automatycznie">
                <a:hlinkClick r:id="rId4"/>
                <a:extLst>
                  <a:ext uri="{FF2B5EF4-FFF2-40B4-BE49-F238E27FC236}">
                    <a16:creationId xmlns:a16="http://schemas.microsoft.com/office/drawing/2014/main" id="{D7D6DDFF-3EDA-4878-8DBB-7C648E6DD3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61491" y="9945340"/>
                <a:ext cx="261257" cy="212271"/>
              </a:xfrm>
              <a:prstGeom prst="rect">
                <a:avLst/>
              </a:prstGeom>
            </p:spPr>
          </p:pic>
          <p:pic>
            <p:nvPicPr>
              <p:cNvPr id="28" name="Obraz 27" descr="Obraz zawierający rysunek&#10;&#10;Opis wygenerowany automatycznie">
                <a:hlinkClick r:id="rId6"/>
                <a:extLst>
                  <a:ext uri="{FF2B5EF4-FFF2-40B4-BE49-F238E27FC236}">
                    <a16:creationId xmlns:a16="http://schemas.microsoft.com/office/drawing/2014/main" id="{30258F8C-3B08-46B2-94F5-ACEB365198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518650" y="9937175"/>
                <a:ext cx="326572" cy="228600"/>
              </a:xfrm>
              <a:prstGeom prst="rect">
                <a:avLst/>
              </a:prstGeom>
            </p:spPr>
          </p:pic>
          <p:pic>
            <p:nvPicPr>
              <p:cNvPr id="29" name="Obraz 28" descr="Obraz zawierający rysunek&#10;&#10;Opis wygenerowany automatycznie">
                <a:hlinkClick r:id="rId8"/>
                <a:extLst>
                  <a:ext uri="{FF2B5EF4-FFF2-40B4-BE49-F238E27FC236}">
                    <a16:creationId xmlns:a16="http://schemas.microsoft.com/office/drawing/2014/main" id="{89112F54-F598-44AA-AE09-E758A5E118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V="1">
                <a:off x="5795818" y="9929039"/>
                <a:ext cx="244873" cy="244873"/>
              </a:xfrm>
              <a:prstGeom prst="rect">
                <a:avLst/>
              </a:prstGeom>
            </p:spPr>
          </p:pic>
          <p:pic>
            <p:nvPicPr>
              <p:cNvPr id="30" name="Obraz 29" descr="Obraz zawierający budynek&#10;&#10;Opis wygenerowany automatycznie">
                <a:hlinkClick r:id="rId10"/>
                <a:extLst>
                  <a:ext uri="{FF2B5EF4-FFF2-40B4-BE49-F238E27FC236}">
                    <a16:creationId xmlns:a16="http://schemas.microsoft.com/office/drawing/2014/main" id="{7042285B-468F-4E5A-8F2B-B2371272B9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226223" y="9937175"/>
                <a:ext cx="228600" cy="228600"/>
              </a:xfrm>
              <a:prstGeom prst="rect">
                <a:avLst/>
              </a:prstGeom>
            </p:spPr>
          </p:pic>
          <p:pic>
            <p:nvPicPr>
              <p:cNvPr id="31" name="Obraz 30" descr="Obraz zawierający rysunek&#10;&#10;Opis wygenerowany automatycznie">
                <a:hlinkClick r:id="rId12"/>
                <a:extLst>
                  <a:ext uri="{FF2B5EF4-FFF2-40B4-BE49-F238E27FC236}">
                    <a16:creationId xmlns:a16="http://schemas.microsoft.com/office/drawing/2014/main" id="{1D592934-1E80-4362-BD92-0C65A44BF6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48151" y="9911678"/>
                <a:ext cx="280141" cy="279594"/>
              </a:xfrm>
              <a:prstGeom prst="rect">
                <a:avLst/>
              </a:prstGeom>
            </p:spPr>
          </p:pic>
        </p:grpSp>
      </p:grpSp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851" y="341810"/>
            <a:ext cx="4084919" cy="1883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42635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476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 + fotografia po lewej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784850" y="1158875"/>
            <a:ext cx="12420600" cy="1600200"/>
          </a:xfrm>
        </p:spPr>
        <p:txBody>
          <a:bodyPr lIns="0" tIns="0" rIns="0" bIns="0"/>
          <a:lstStyle>
            <a:lvl1pPr>
              <a:defRPr sz="4000" b="0" i="0">
                <a:solidFill>
                  <a:srgbClr val="757779"/>
                </a:solidFill>
                <a:latin typeface="Lato"/>
                <a:cs typeface="Lato"/>
              </a:defRPr>
            </a:lvl1pPr>
          </a:lstStyle>
          <a:p>
            <a:endParaRPr dirty="0"/>
          </a:p>
        </p:txBody>
      </p:sp>
      <p:sp>
        <p:nvSpPr>
          <p:cNvPr id="11" name="Symbol zastępczy tekstu 8">
            <a:extLst>
              <a:ext uri="{FF2B5EF4-FFF2-40B4-BE49-F238E27FC236}">
                <a16:creationId xmlns:a16="http://schemas.microsoft.com/office/drawing/2014/main" id="{5C2820AB-AA1E-4549-A3AC-119755E06C4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84850" y="3521075"/>
            <a:ext cx="12420600" cy="5410200"/>
          </a:xfrm>
        </p:spPr>
        <p:txBody>
          <a:bodyPr/>
          <a:lstStyle>
            <a:lvl1pPr>
              <a:lnSpc>
                <a:spcPct val="100000"/>
              </a:lnSpc>
              <a:spcAft>
                <a:spcPts val="1200"/>
              </a:spcAft>
              <a:defRPr>
                <a:solidFill>
                  <a:srgbClr val="D11632"/>
                </a:solidFill>
              </a:defRPr>
            </a:lvl1pPr>
            <a:lvl2pPr>
              <a:lnSpc>
                <a:spcPct val="100000"/>
              </a:lnSpc>
              <a:spcAft>
                <a:spcPts val="1200"/>
              </a:spcAft>
              <a:defRPr sz="2800"/>
            </a:lvl2pPr>
            <a:lvl3pPr>
              <a:lnSpc>
                <a:spcPct val="100000"/>
              </a:lnSpc>
              <a:spcAft>
                <a:spcPts val="1200"/>
              </a:spcAft>
              <a:defRPr sz="2000"/>
            </a:lvl3pPr>
            <a:lvl4pPr>
              <a:lnSpc>
                <a:spcPct val="100000"/>
              </a:lnSpc>
              <a:spcAft>
                <a:spcPts val="1200"/>
              </a:spcAft>
              <a:defRPr/>
            </a:lvl4pPr>
            <a:lvl5pPr>
              <a:lnSpc>
                <a:spcPct val="100000"/>
              </a:lnSpc>
              <a:spcAft>
                <a:spcPts val="1200"/>
              </a:spcAft>
              <a:defRPr sz="1400"/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2" name="Symbol zastępczy obrazu 11">
            <a:extLst>
              <a:ext uri="{FF2B5EF4-FFF2-40B4-BE49-F238E27FC236}">
                <a16:creationId xmlns:a16="http://schemas.microsoft.com/office/drawing/2014/main" id="{85ABD2B4-B2ED-4788-A42C-16C75AA7480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158750" y="3521075"/>
            <a:ext cx="5410200" cy="5410200"/>
          </a:xfrm>
          <a:noFill/>
        </p:spPr>
        <p:txBody>
          <a:bodyPr/>
          <a:lstStyle/>
          <a:p>
            <a:endParaRPr lang="pl-PL" dirty="0"/>
          </a:p>
        </p:txBody>
      </p:sp>
      <p:sp>
        <p:nvSpPr>
          <p:cNvPr id="22" name="Holder 4">
            <a:extLst>
              <a:ext uri="{FF2B5EF4-FFF2-40B4-BE49-F238E27FC236}">
                <a16:creationId xmlns:a16="http://schemas.microsoft.com/office/drawing/2014/main" id="{C02A7C95-0D04-4F82-A77B-55B051347C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76818" y="9943753"/>
            <a:ext cx="160020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rgbClr val="D11632"/>
                </a:solidFill>
              </a:defRPr>
            </a:lvl1pPr>
          </a:lstStyle>
          <a:p>
            <a:r>
              <a:rPr lang="pl-PL" sz="1400" dirty="0">
                <a:solidFill>
                  <a:srgbClr val="767779"/>
                </a:solidFill>
              </a:rPr>
              <a:t>www.gov.pl/rozwoj </a:t>
            </a:r>
          </a:p>
        </p:txBody>
      </p:sp>
      <p:grpSp>
        <p:nvGrpSpPr>
          <p:cNvPr id="23" name="Grupa 22">
            <a:extLst>
              <a:ext uri="{FF2B5EF4-FFF2-40B4-BE49-F238E27FC236}">
                <a16:creationId xmlns:a16="http://schemas.microsoft.com/office/drawing/2014/main" id="{4CDA2D86-9E87-4E8B-88E2-0603DEBA0519}"/>
              </a:ext>
            </a:extLst>
          </p:cNvPr>
          <p:cNvGrpSpPr/>
          <p:nvPr userDrawn="1"/>
        </p:nvGrpSpPr>
        <p:grpSpPr>
          <a:xfrm>
            <a:off x="5784850" y="9007475"/>
            <a:ext cx="5343443" cy="1183797"/>
            <a:chOff x="5784850" y="9007475"/>
            <a:chExt cx="5343442" cy="1183797"/>
          </a:xfrm>
        </p:grpSpPr>
        <p:sp>
          <p:nvSpPr>
            <p:cNvPr id="24" name="object 5">
              <a:extLst>
                <a:ext uri="{FF2B5EF4-FFF2-40B4-BE49-F238E27FC236}">
                  <a16:creationId xmlns:a16="http://schemas.microsoft.com/office/drawing/2014/main" id="{B71011DA-6639-4A92-8018-4AB5718CA833}"/>
                </a:ext>
              </a:extLst>
            </p:cNvPr>
            <p:cNvSpPr/>
            <p:nvPr/>
          </p:nvSpPr>
          <p:spPr>
            <a:xfrm flipV="1">
              <a:off x="5784850" y="9007475"/>
              <a:ext cx="2718378" cy="381000"/>
            </a:xfrm>
            <a:custGeom>
              <a:avLst/>
              <a:gdLst/>
              <a:ahLst/>
              <a:cxnLst/>
              <a:rect l="l" t="t" r="r" b="b"/>
              <a:pathLst>
                <a:path w="1225550">
                  <a:moveTo>
                    <a:pt x="0" y="0"/>
                  </a:moveTo>
                  <a:lnTo>
                    <a:pt x="1225042" y="0"/>
                  </a:lnTo>
                </a:path>
              </a:pathLst>
            </a:custGeom>
            <a:ln w="38100">
              <a:solidFill>
                <a:srgbClr val="D11632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5" name="Grupa 24">
              <a:extLst>
                <a:ext uri="{FF2B5EF4-FFF2-40B4-BE49-F238E27FC236}">
                  <a16:creationId xmlns:a16="http://schemas.microsoft.com/office/drawing/2014/main" id="{3678A7F7-17D2-4000-9BDA-AAC445F3782C}"/>
                </a:ext>
              </a:extLst>
            </p:cNvPr>
            <p:cNvGrpSpPr/>
            <p:nvPr/>
          </p:nvGrpSpPr>
          <p:grpSpPr>
            <a:xfrm>
              <a:off x="5795818" y="9911678"/>
              <a:ext cx="5332474" cy="279594"/>
              <a:chOff x="5795818" y="9911678"/>
              <a:chExt cx="5332474" cy="279594"/>
            </a:xfrm>
          </p:grpSpPr>
          <p:pic>
            <p:nvPicPr>
              <p:cNvPr id="26" name="Obraz 25" descr="Obraz zawierający rysunek&#10;&#10;Opis wygenerowany automatycznie">
                <a:hlinkClick r:id="rId2"/>
                <a:extLst>
                  <a:ext uri="{FF2B5EF4-FFF2-40B4-BE49-F238E27FC236}">
                    <a16:creationId xmlns:a16="http://schemas.microsoft.com/office/drawing/2014/main" id="{2E28505F-067C-4B2A-97DF-B7D7EB8FFF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756161" y="9911678"/>
                <a:ext cx="261257" cy="261257"/>
              </a:xfrm>
              <a:prstGeom prst="rect">
                <a:avLst/>
              </a:prstGeom>
            </p:spPr>
          </p:pic>
          <p:pic>
            <p:nvPicPr>
              <p:cNvPr id="27" name="Obraz 26" descr="Obraz zawierający siekiera&#10;&#10;Opis wygenerowany automatycznie">
                <a:hlinkClick r:id="rId4"/>
                <a:extLst>
                  <a:ext uri="{FF2B5EF4-FFF2-40B4-BE49-F238E27FC236}">
                    <a16:creationId xmlns:a16="http://schemas.microsoft.com/office/drawing/2014/main" id="{781BA3EE-64D4-4137-8649-487B40FAF5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61491" y="9945340"/>
                <a:ext cx="261257" cy="212271"/>
              </a:xfrm>
              <a:prstGeom prst="rect">
                <a:avLst/>
              </a:prstGeom>
            </p:spPr>
          </p:pic>
          <p:pic>
            <p:nvPicPr>
              <p:cNvPr id="28" name="Obraz 27" descr="Obraz zawierający rysunek&#10;&#10;Opis wygenerowany automatycznie">
                <a:hlinkClick r:id="rId6"/>
                <a:extLst>
                  <a:ext uri="{FF2B5EF4-FFF2-40B4-BE49-F238E27FC236}">
                    <a16:creationId xmlns:a16="http://schemas.microsoft.com/office/drawing/2014/main" id="{50DD4E4D-264D-4A26-88D0-D24F32178D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518650" y="9937175"/>
                <a:ext cx="326572" cy="228600"/>
              </a:xfrm>
              <a:prstGeom prst="rect">
                <a:avLst/>
              </a:prstGeom>
            </p:spPr>
          </p:pic>
          <p:pic>
            <p:nvPicPr>
              <p:cNvPr id="29" name="Obraz 28" descr="Obraz zawierający rysunek&#10;&#10;Opis wygenerowany automatycznie">
                <a:hlinkClick r:id="rId8"/>
                <a:extLst>
                  <a:ext uri="{FF2B5EF4-FFF2-40B4-BE49-F238E27FC236}">
                    <a16:creationId xmlns:a16="http://schemas.microsoft.com/office/drawing/2014/main" id="{DC700540-AF78-4B44-951B-B994A1375C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V="1">
                <a:off x="5795818" y="9929039"/>
                <a:ext cx="244873" cy="244873"/>
              </a:xfrm>
              <a:prstGeom prst="rect">
                <a:avLst/>
              </a:prstGeom>
            </p:spPr>
          </p:pic>
          <p:pic>
            <p:nvPicPr>
              <p:cNvPr id="30" name="Obraz 29" descr="Obraz zawierający budynek&#10;&#10;Opis wygenerowany automatycznie">
                <a:hlinkClick r:id="rId10"/>
                <a:extLst>
                  <a:ext uri="{FF2B5EF4-FFF2-40B4-BE49-F238E27FC236}">
                    <a16:creationId xmlns:a16="http://schemas.microsoft.com/office/drawing/2014/main" id="{05A1E914-6C72-43FA-B098-E7932ADA81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226223" y="9937175"/>
                <a:ext cx="228600" cy="228600"/>
              </a:xfrm>
              <a:prstGeom prst="rect">
                <a:avLst/>
              </a:prstGeom>
            </p:spPr>
          </p:pic>
          <p:pic>
            <p:nvPicPr>
              <p:cNvPr id="31" name="Obraz 30" descr="Obraz zawierający rysunek&#10;&#10;Opis wygenerowany automatycznie">
                <a:hlinkClick r:id="rId12"/>
                <a:extLst>
                  <a:ext uri="{FF2B5EF4-FFF2-40B4-BE49-F238E27FC236}">
                    <a16:creationId xmlns:a16="http://schemas.microsoft.com/office/drawing/2014/main" id="{90A117E1-5D77-4A86-BAD1-9584A3E9A9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48151" y="9911678"/>
                <a:ext cx="280141" cy="279594"/>
              </a:xfrm>
              <a:prstGeom prst="rect">
                <a:avLst/>
              </a:prstGeom>
            </p:spPr>
          </p:pic>
        </p:grpSp>
      </p:grpSp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851" y="341810"/>
            <a:ext cx="4250148" cy="1960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5163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476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 + cytat/wyroznien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86899" y="2757536"/>
            <a:ext cx="7936551" cy="1296939"/>
          </a:xfrm>
        </p:spPr>
        <p:txBody>
          <a:bodyPr lIns="0" tIns="0" rIns="0" bIns="0"/>
          <a:lstStyle>
            <a:lvl1pPr>
              <a:defRPr sz="4000" b="0" i="0">
                <a:solidFill>
                  <a:srgbClr val="757779"/>
                </a:solidFill>
                <a:latin typeface="Lato"/>
                <a:cs typeface="Lato"/>
              </a:defRPr>
            </a:lvl1pPr>
          </a:lstStyle>
          <a:p>
            <a:endParaRPr dirty="0"/>
          </a:p>
        </p:txBody>
      </p:sp>
      <p:sp>
        <p:nvSpPr>
          <p:cNvPr id="11" name="Symbol zastępczy tekstu 8">
            <a:extLst>
              <a:ext uri="{FF2B5EF4-FFF2-40B4-BE49-F238E27FC236}">
                <a16:creationId xmlns:a16="http://schemas.microsoft.com/office/drawing/2014/main" id="{46F7F88F-7083-4328-8D9C-175C1AFE1CD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98650" y="4816475"/>
            <a:ext cx="7924800" cy="4114800"/>
          </a:xfrm>
        </p:spPr>
        <p:txBody>
          <a:bodyPr/>
          <a:lstStyle>
            <a:lvl1pPr>
              <a:lnSpc>
                <a:spcPct val="100000"/>
              </a:lnSpc>
              <a:spcAft>
                <a:spcPts val="1200"/>
              </a:spcAft>
              <a:defRPr sz="3200">
                <a:solidFill>
                  <a:srgbClr val="D11632"/>
                </a:solidFill>
              </a:defRPr>
            </a:lvl1pPr>
            <a:lvl2pPr>
              <a:lnSpc>
                <a:spcPct val="100000"/>
              </a:lnSpc>
              <a:spcAft>
                <a:spcPts val="1200"/>
              </a:spcAft>
              <a:defRPr sz="2400"/>
            </a:lvl2pPr>
            <a:lvl3pPr>
              <a:lnSpc>
                <a:spcPct val="100000"/>
              </a:lnSpc>
              <a:spcAft>
                <a:spcPts val="1200"/>
              </a:spcAft>
              <a:defRPr sz="2000"/>
            </a:lvl3pPr>
            <a:lvl4pPr>
              <a:lnSpc>
                <a:spcPct val="100000"/>
              </a:lnSpc>
              <a:spcAft>
                <a:spcPts val="1200"/>
              </a:spcAft>
              <a:defRPr/>
            </a:lvl4pPr>
            <a:lvl5pPr>
              <a:lnSpc>
                <a:spcPct val="100000"/>
              </a:lnSpc>
              <a:spcAft>
                <a:spcPts val="1200"/>
              </a:spcAft>
              <a:defRPr sz="1400"/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2" name="Tytuł 1">
            <a:extLst>
              <a:ext uri="{FF2B5EF4-FFF2-40B4-BE49-F238E27FC236}">
                <a16:creationId xmlns:a16="http://schemas.microsoft.com/office/drawing/2014/main" id="{8C97FDC3-A4FE-4B4C-AB8E-51B49D86ED88}"/>
              </a:ext>
            </a:extLst>
          </p:cNvPr>
          <p:cNvSpPr txBox="1">
            <a:spLocks/>
          </p:cNvSpPr>
          <p:nvPr userDrawn="1"/>
        </p:nvSpPr>
        <p:spPr>
          <a:xfrm>
            <a:off x="12566650" y="1539876"/>
            <a:ext cx="7537449" cy="784860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algn="ctr">
              <a:defRPr sz="5400" b="0" i="0" baseline="0">
                <a:solidFill>
                  <a:schemeClr val="bg1"/>
                </a:solidFill>
                <a:latin typeface="Lato"/>
                <a:ea typeface="+mj-ea"/>
                <a:cs typeface="Lato"/>
              </a:defRPr>
            </a:lvl1pPr>
          </a:lstStyle>
          <a:p>
            <a:pPr algn="l"/>
            <a:r>
              <a:rPr lang="pl-PL" kern="0" dirty="0"/>
              <a:t>Kliknij, aby edytować styl</a:t>
            </a:r>
          </a:p>
        </p:txBody>
      </p:sp>
      <p:sp>
        <p:nvSpPr>
          <p:cNvPr id="10" name="Symbol zastępczy tekstu 9">
            <a:extLst>
              <a:ext uri="{FF2B5EF4-FFF2-40B4-BE49-F238E27FC236}">
                <a16:creationId xmlns:a16="http://schemas.microsoft.com/office/drawing/2014/main" id="{DED3717E-74D3-426B-8E46-38FE64B52E1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566650" y="1539875"/>
            <a:ext cx="5638800" cy="7848600"/>
          </a:xfrm>
        </p:spPr>
        <p:txBody>
          <a:bodyPr anchor="ctr"/>
          <a:lstStyle>
            <a:lvl1pPr algn="l">
              <a:lnSpc>
                <a:spcPct val="100000"/>
              </a:lnSpc>
              <a:spcAft>
                <a:spcPts val="1200"/>
              </a:spcAft>
              <a:defRPr sz="5400">
                <a:solidFill>
                  <a:schemeClr val="bg1"/>
                </a:solidFill>
              </a:defRPr>
            </a:lvl1pPr>
            <a:lvl2pPr algn="l">
              <a:lnSpc>
                <a:spcPct val="100000"/>
              </a:lnSpc>
              <a:spcAft>
                <a:spcPts val="1200"/>
              </a:spcAft>
              <a:defRPr sz="5400">
                <a:solidFill>
                  <a:schemeClr val="bg1"/>
                </a:solidFill>
              </a:defRPr>
            </a:lvl2pPr>
            <a:lvl3pPr algn="l">
              <a:lnSpc>
                <a:spcPct val="100000"/>
              </a:lnSpc>
              <a:spcAft>
                <a:spcPts val="1200"/>
              </a:spcAft>
              <a:defRPr sz="5400">
                <a:solidFill>
                  <a:schemeClr val="bg1"/>
                </a:solidFill>
              </a:defRPr>
            </a:lvl3pPr>
            <a:lvl4pPr algn="l">
              <a:lnSpc>
                <a:spcPct val="100000"/>
              </a:lnSpc>
              <a:spcAft>
                <a:spcPts val="1200"/>
              </a:spcAft>
              <a:defRPr sz="5400">
                <a:solidFill>
                  <a:schemeClr val="bg1"/>
                </a:solidFill>
              </a:defRPr>
            </a:lvl4pPr>
            <a:lvl5pPr algn="l">
              <a:lnSpc>
                <a:spcPct val="100000"/>
              </a:lnSpc>
              <a:spcAft>
                <a:spcPts val="1200"/>
              </a:spcAft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4" name="Holder 4">
            <a:extLst>
              <a:ext uri="{FF2B5EF4-FFF2-40B4-BE49-F238E27FC236}">
                <a16:creationId xmlns:a16="http://schemas.microsoft.com/office/drawing/2014/main" id="{AE380E41-8FDF-4109-BB4D-9771E25662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9505" y="9943753"/>
            <a:ext cx="160020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rgbClr val="D11632"/>
                </a:solidFill>
              </a:defRPr>
            </a:lvl1pPr>
          </a:lstStyle>
          <a:p>
            <a:r>
              <a:rPr lang="pl-PL" sz="1400" dirty="0">
                <a:solidFill>
                  <a:srgbClr val="767779"/>
                </a:solidFill>
              </a:rPr>
              <a:t>www.gov.pl/rozwoj </a:t>
            </a:r>
          </a:p>
        </p:txBody>
      </p:sp>
      <p:grpSp>
        <p:nvGrpSpPr>
          <p:cNvPr id="15" name="Grupa 14">
            <a:extLst>
              <a:ext uri="{FF2B5EF4-FFF2-40B4-BE49-F238E27FC236}">
                <a16:creationId xmlns:a16="http://schemas.microsoft.com/office/drawing/2014/main" id="{3815FFDB-4A29-4C58-99F0-F0055E8733BD}"/>
              </a:ext>
            </a:extLst>
          </p:cNvPr>
          <p:cNvGrpSpPr/>
          <p:nvPr userDrawn="1"/>
        </p:nvGrpSpPr>
        <p:grpSpPr>
          <a:xfrm>
            <a:off x="1887537" y="9007475"/>
            <a:ext cx="5343443" cy="1183797"/>
            <a:chOff x="5784850" y="9007475"/>
            <a:chExt cx="5343442" cy="1183797"/>
          </a:xfrm>
        </p:grpSpPr>
        <p:sp>
          <p:nvSpPr>
            <p:cNvPr id="16" name="object 5">
              <a:extLst>
                <a:ext uri="{FF2B5EF4-FFF2-40B4-BE49-F238E27FC236}">
                  <a16:creationId xmlns:a16="http://schemas.microsoft.com/office/drawing/2014/main" id="{A8C4AE0F-F2E5-4A01-B111-69FEBB450015}"/>
                </a:ext>
              </a:extLst>
            </p:cNvPr>
            <p:cNvSpPr/>
            <p:nvPr/>
          </p:nvSpPr>
          <p:spPr>
            <a:xfrm flipV="1">
              <a:off x="5784850" y="9007475"/>
              <a:ext cx="2718378" cy="381000"/>
            </a:xfrm>
            <a:custGeom>
              <a:avLst/>
              <a:gdLst/>
              <a:ahLst/>
              <a:cxnLst/>
              <a:rect l="l" t="t" r="r" b="b"/>
              <a:pathLst>
                <a:path w="1225550">
                  <a:moveTo>
                    <a:pt x="0" y="0"/>
                  </a:moveTo>
                  <a:lnTo>
                    <a:pt x="1225042" y="0"/>
                  </a:lnTo>
                </a:path>
              </a:pathLst>
            </a:custGeom>
            <a:ln w="38100">
              <a:solidFill>
                <a:srgbClr val="D11632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17" name="Grupa 16">
              <a:extLst>
                <a:ext uri="{FF2B5EF4-FFF2-40B4-BE49-F238E27FC236}">
                  <a16:creationId xmlns:a16="http://schemas.microsoft.com/office/drawing/2014/main" id="{123727B5-E373-4CE2-A71E-9516C5F8A9AA}"/>
                </a:ext>
              </a:extLst>
            </p:cNvPr>
            <p:cNvGrpSpPr/>
            <p:nvPr/>
          </p:nvGrpSpPr>
          <p:grpSpPr>
            <a:xfrm>
              <a:off x="5795818" y="9911678"/>
              <a:ext cx="5332474" cy="279594"/>
              <a:chOff x="5795818" y="9911678"/>
              <a:chExt cx="5332474" cy="279594"/>
            </a:xfrm>
          </p:grpSpPr>
          <p:pic>
            <p:nvPicPr>
              <p:cNvPr id="18" name="Obraz 17" descr="Obraz zawierający rysunek&#10;&#10;Opis wygenerowany automatycznie">
                <a:hlinkClick r:id="rId2"/>
                <a:extLst>
                  <a:ext uri="{FF2B5EF4-FFF2-40B4-BE49-F238E27FC236}">
                    <a16:creationId xmlns:a16="http://schemas.microsoft.com/office/drawing/2014/main" id="{A1A49851-1B8F-485D-B772-36A4BFE8C3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756161" y="9911678"/>
                <a:ext cx="261257" cy="261257"/>
              </a:xfrm>
              <a:prstGeom prst="rect">
                <a:avLst/>
              </a:prstGeom>
            </p:spPr>
          </p:pic>
          <p:pic>
            <p:nvPicPr>
              <p:cNvPr id="19" name="Obraz 18" descr="Obraz zawierający siekiera&#10;&#10;Opis wygenerowany automatycznie">
                <a:hlinkClick r:id="rId4"/>
                <a:extLst>
                  <a:ext uri="{FF2B5EF4-FFF2-40B4-BE49-F238E27FC236}">
                    <a16:creationId xmlns:a16="http://schemas.microsoft.com/office/drawing/2014/main" id="{6473B43A-85E1-4B47-B88D-C7EA9266DD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61491" y="9945340"/>
                <a:ext cx="261257" cy="212271"/>
              </a:xfrm>
              <a:prstGeom prst="rect">
                <a:avLst/>
              </a:prstGeom>
            </p:spPr>
          </p:pic>
          <p:pic>
            <p:nvPicPr>
              <p:cNvPr id="20" name="Obraz 19" descr="Obraz zawierający rysunek&#10;&#10;Opis wygenerowany automatycznie">
                <a:hlinkClick r:id="rId6"/>
                <a:extLst>
                  <a:ext uri="{FF2B5EF4-FFF2-40B4-BE49-F238E27FC236}">
                    <a16:creationId xmlns:a16="http://schemas.microsoft.com/office/drawing/2014/main" id="{B0A44765-8252-4BA9-B385-D4CA0190D4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518650" y="9937175"/>
                <a:ext cx="326572" cy="228600"/>
              </a:xfrm>
              <a:prstGeom prst="rect">
                <a:avLst/>
              </a:prstGeom>
            </p:spPr>
          </p:pic>
          <p:pic>
            <p:nvPicPr>
              <p:cNvPr id="21" name="Obraz 20" descr="Obraz zawierający rysunek&#10;&#10;Opis wygenerowany automatycznie">
                <a:hlinkClick r:id="rId8"/>
                <a:extLst>
                  <a:ext uri="{FF2B5EF4-FFF2-40B4-BE49-F238E27FC236}">
                    <a16:creationId xmlns:a16="http://schemas.microsoft.com/office/drawing/2014/main" id="{2B2BA3AC-7B48-442D-AA02-6128912FE0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V="1">
                <a:off x="5795818" y="9929039"/>
                <a:ext cx="244873" cy="244873"/>
              </a:xfrm>
              <a:prstGeom prst="rect">
                <a:avLst/>
              </a:prstGeom>
            </p:spPr>
          </p:pic>
          <p:pic>
            <p:nvPicPr>
              <p:cNvPr id="22" name="Obraz 21" descr="Obraz zawierający budynek&#10;&#10;Opis wygenerowany automatycznie">
                <a:hlinkClick r:id="rId10"/>
                <a:extLst>
                  <a:ext uri="{FF2B5EF4-FFF2-40B4-BE49-F238E27FC236}">
                    <a16:creationId xmlns:a16="http://schemas.microsoft.com/office/drawing/2014/main" id="{57DAD9DA-1737-4A91-ABBD-768D7FB321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226223" y="9937175"/>
                <a:ext cx="228600" cy="228600"/>
              </a:xfrm>
              <a:prstGeom prst="rect">
                <a:avLst/>
              </a:prstGeom>
            </p:spPr>
          </p:pic>
          <p:pic>
            <p:nvPicPr>
              <p:cNvPr id="23" name="Obraz 22" descr="Obraz zawierający rysunek&#10;&#10;Opis wygenerowany automatycznie">
                <a:hlinkClick r:id="rId12"/>
                <a:extLst>
                  <a:ext uri="{FF2B5EF4-FFF2-40B4-BE49-F238E27FC236}">
                    <a16:creationId xmlns:a16="http://schemas.microsoft.com/office/drawing/2014/main" id="{333226CB-DB3F-45EB-9FDC-BE085851A7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48151" y="9911678"/>
                <a:ext cx="280141" cy="279594"/>
              </a:xfrm>
              <a:prstGeom prst="rect">
                <a:avLst/>
              </a:prstGeom>
            </p:spPr>
          </p:pic>
        </p:grpSp>
      </p:grpSp>
      <p:pic>
        <p:nvPicPr>
          <p:cNvPr id="25" name="Picture 2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851" y="341810"/>
            <a:ext cx="4735060" cy="2183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7734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zy fotograf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98650" y="2759075"/>
            <a:ext cx="7924800" cy="1295400"/>
          </a:xfrm>
        </p:spPr>
        <p:txBody>
          <a:bodyPr lIns="0" tIns="0" rIns="0" bIns="0"/>
          <a:lstStyle>
            <a:lvl1pPr>
              <a:defRPr sz="4000" b="0" i="0">
                <a:solidFill>
                  <a:srgbClr val="757779"/>
                </a:solidFill>
                <a:latin typeface="Lato"/>
                <a:cs typeface="Lato"/>
              </a:defRPr>
            </a:lvl1pPr>
          </a:lstStyle>
          <a:p>
            <a:endParaRPr dirty="0"/>
          </a:p>
        </p:txBody>
      </p:sp>
      <p:sp>
        <p:nvSpPr>
          <p:cNvPr id="9" name="Symbol zastępczy obrazu 8">
            <a:extLst>
              <a:ext uri="{FF2B5EF4-FFF2-40B4-BE49-F238E27FC236}">
                <a16:creationId xmlns:a16="http://schemas.microsoft.com/office/drawing/2014/main" id="{ABBC4A6D-C199-44A2-8633-65134171A2D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898649" y="6340475"/>
            <a:ext cx="3886200" cy="2590800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13" name="Symbol zastępczy obrazu 12">
            <a:extLst>
              <a:ext uri="{FF2B5EF4-FFF2-40B4-BE49-F238E27FC236}">
                <a16:creationId xmlns:a16="http://schemas.microsoft.com/office/drawing/2014/main" id="{9F7E81D9-8887-4E20-AA3C-256163B4AD9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280650" y="1158875"/>
            <a:ext cx="10515600" cy="7772400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17" name="Holder 3">
            <a:extLst>
              <a:ext uri="{FF2B5EF4-FFF2-40B4-BE49-F238E27FC236}">
                <a16:creationId xmlns:a16="http://schemas.microsoft.com/office/drawing/2014/main" id="{06E23297-1F18-4C5E-8CDD-1BCE9704F7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98650" y="4816475"/>
            <a:ext cx="7910344" cy="1219200"/>
          </a:xfrm>
        </p:spPr>
        <p:txBody>
          <a:bodyPr lIns="0" tIns="0" rIns="0" bIns="0"/>
          <a:lstStyle>
            <a:lvl1pPr>
              <a:lnSpc>
                <a:spcPct val="100000"/>
              </a:lnSpc>
              <a:defRPr sz="1800" b="0" i="0">
                <a:solidFill>
                  <a:schemeClr val="tx1"/>
                </a:solidFill>
              </a:defRPr>
            </a:lvl1pPr>
          </a:lstStyle>
          <a:p>
            <a:endParaRPr dirty="0"/>
          </a:p>
        </p:txBody>
      </p:sp>
      <p:sp>
        <p:nvSpPr>
          <p:cNvPr id="21" name="Symbol zastępczy obrazu 8">
            <a:extLst>
              <a:ext uri="{FF2B5EF4-FFF2-40B4-BE49-F238E27FC236}">
                <a16:creationId xmlns:a16="http://schemas.microsoft.com/office/drawing/2014/main" id="{9625E2E9-01D3-45E2-AF69-07C198B1C0F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13450" y="6340475"/>
            <a:ext cx="3810000" cy="2590800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22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850" y="341810"/>
            <a:ext cx="4991319" cy="230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86899" y="2757536"/>
            <a:ext cx="16330300" cy="76353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4950" b="0" i="0">
                <a:solidFill>
                  <a:srgbClr val="757779"/>
                </a:solidFill>
                <a:latin typeface="Lato"/>
                <a:cs typeface="Lato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886899" y="4066183"/>
            <a:ext cx="16330300" cy="478889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4624050" y="9911906"/>
            <a:ext cx="161194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rgbClr val="767779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6605251" y="9911906"/>
            <a:ext cx="1611948" cy="4539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2950" b="0" i="0">
                <a:solidFill>
                  <a:srgbClr val="767779"/>
                </a:solidFill>
                <a:latin typeface="Lato"/>
                <a:cs typeface="Lato"/>
              </a:defRPr>
            </a:lvl1pPr>
          </a:lstStyle>
          <a:p>
            <a:pPr marL="38100">
              <a:spcBef>
                <a:spcPts val="80"/>
              </a:spcBef>
            </a:pPr>
            <a:fld id="{81D60167-4931-47E6-BA6A-407CBD079E47}" type="slidenum">
              <a:rPr lang="pl-PL" spc="10" smtClean="0"/>
              <a:pPr marL="38100">
                <a:spcBef>
                  <a:spcPts val="80"/>
                </a:spcBef>
              </a:pPr>
              <a:t>‹#›</a:t>
            </a:fld>
            <a:endParaRPr lang="pl-PL" spc="1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8" r:id="rId2"/>
    <p:sldLayoutId id="2147483662" r:id="rId3"/>
    <p:sldLayoutId id="2147483670" r:id="rId4"/>
    <p:sldLayoutId id="2147483676" r:id="rId5"/>
    <p:sldLayoutId id="2147483677" r:id="rId6"/>
    <p:sldLayoutId id="2147483669" r:id="rId7"/>
    <p:sldLayoutId id="2147483675" r:id="rId8"/>
    <p:sldLayoutId id="2147483663" r:id="rId9"/>
    <p:sldLayoutId id="2147483673" r:id="rId10"/>
    <p:sldLayoutId id="2147483674" r:id="rId11"/>
    <p:sldLayoutId id="2147483666" r:id="rId12"/>
    <p:sldLayoutId id="2147483672" r:id="rId13"/>
    <p:sldLayoutId id="2147483664" r:id="rId14"/>
    <p:sldLayoutId id="2147483665" r:id="rId15"/>
    <p:sldLayoutId id="2147483678" r:id="rId16"/>
  </p:sldLayoutIdLst>
  <p:hf hdr="0" dt="0"/>
  <p:txStyles>
    <p:titleStyle>
      <a:lvl1pPr>
        <a:defRPr sz="5400" baseline="0">
          <a:noFill/>
          <a:latin typeface="+mj-lt"/>
          <a:ea typeface="+mj-ea"/>
          <a:cs typeface="+mj-cs"/>
        </a:defRPr>
      </a:lvl1pPr>
    </p:titleStyle>
    <p:bodyStyle>
      <a:lvl1pPr marL="0" algn="l">
        <a:lnSpc>
          <a:spcPct val="150000"/>
        </a:lnSpc>
        <a:defRPr sz="3600"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738" userDrawn="1">
          <p15:clr>
            <a:srgbClr val="F26B43"/>
          </p15:clr>
        </p15:guide>
        <p15:guide id="2" orient="horz" pos="5626" userDrawn="1">
          <p15:clr>
            <a:srgbClr val="F26B43"/>
          </p15:clr>
        </p15:guide>
        <p15:guide id="3" pos="1196" userDrawn="1">
          <p15:clr>
            <a:srgbClr val="F26B43"/>
          </p15:clr>
        </p15:guide>
        <p15:guide id="4" pos="6332" userDrawn="1">
          <p15:clr>
            <a:srgbClr val="F26B43"/>
          </p15:clr>
        </p15:guide>
        <p15:guide id="5" pos="11468" userDrawn="1">
          <p15:clr>
            <a:srgbClr val="F26B43"/>
          </p15:clr>
        </p15:guide>
        <p15:guide id="6" orient="horz" pos="2218" userDrawn="1">
          <p15:clr>
            <a:srgbClr val="F26B43"/>
          </p15:clr>
        </p15:guide>
        <p15:guide id="7" orient="horz" pos="2554" userDrawn="1">
          <p15:clr>
            <a:srgbClr val="F26B43"/>
          </p15:clr>
        </p15:guide>
        <p15:guide id="8" orient="horz" pos="6250" userDrawn="1">
          <p15:clr>
            <a:srgbClr val="F26B43"/>
          </p15:clr>
        </p15:guide>
        <p15:guide id="9" pos="1052" userDrawn="1">
          <p15:clr>
            <a:srgbClr val="F26B43"/>
          </p15:clr>
        </p15:guide>
        <p15:guide id="10" orient="horz" pos="826" userDrawn="1">
          <p15:clr>
            <a:srgbClr val="F26B43"/>
          </p15:clr>
        </p15:guide>
        <p15:guide id="11" pos="8924" userDrawn="1">
          <p15:clr>
            <a:srgbClr val="F26B43"/>
          </p15:clr>
        </p15:guide>
        <p15:guide id="12" pos="3788" userDrawn="1">
          <p15:clr>
            <a:srgbClr val="F26B43"/>
          </p15:clr>
        </p15:guide>
        <p15:guide id="13" pos="7628" userDrawn="1">
          <p15:clr>
            <a:srgbClr val="F26B43"/>
          </p15:clr>
        </p15:guide>
        <p15:guide id="14" pos="6188" userDrawn="1">
          <p15:clr>
            <a:srgbClr val="F26B43"/>
          </p15:clr>
        </p15:guide>
        <p15:guide id="15" pos="7772" userDrawn="1">
          <p15:clr>
            <a:srgbClr val="F26B43"/>
          </p15:clr>
        </p15:guide>
        <p15:guide id="16" pos="6476" userDrawn="1">
          <p15:clr>
            <a:srgbClr val="F26B43"/>
          </p15:clr>
        </p15:guide>
        <p15:guide id="17" pos="7916" userDrawn="1">
          <p15:clr>
            <a:srgbClr val="F26B43"/>
          </p15:clr>
        </p15:guide>
        <p15:guide id="18" pos="3932" userDrawn="1">
          <p15:clr>
            <a:srgbClr val="F26B43"/>
          </p15:clr>
        </p15:guide>
        <p15:guide id="19" pos="3644" userDrawn="1">
          <p15:clr>
            <a:srgbClr val="F26B43"/>
          </p15:clr>
        </p15:guide>
        <p15:guide id="20" pos="9068" userDrawn="1">
          <p15:clr>
            <a:srgbClr val="F26B43"/>
          </p15:clr>
        </p15:guide>
        <p15:guide id="21" pos="9212" userDrawn="1">
          <p15:clr>
            <a:srgbClr val="F26B43"/>
          </p15:clr>
        </p15:guide>
        <p15:guide id="22" orient="horz" pos="3034" userDrawn="1">
          <p15:clr>
            <a:srgbClr val="F26B43"/>
          </p15:clr>
        </p15:guide>
        <p15:guide id="23" orient="horz" pos="73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gdm.praca.gov.pl/" TargetMode="Externa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gdm.praca.gov.pl/" TargetMode="Externa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gdm.praca.gov.pl/" TargetMode="Externa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gdm.praca.gov.pl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gdm.praca.gov.pl/" TargetMode="Externa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50" y="244476"/>
            <a:ext cx="9419923" cy="4343400"/>
          </a:xfrm>
          <a:prstGeom prst="rect">
            <a:avLst/>
          </a:prstGeom>
        </p:spPr>
      </p:pic>
      <p:sp>
        <p:nvSpPr>
          <p:cNvPr id="9" name="Tytuł 8">
            <a:extLst>
              <a:ext uri="{FF2B5EF4-FFF2-40B4-BE49-F238E27FC236}">
                <a16:creationId xmlns:a16="http://schemas.microsoft.com/office/drawing/2014/main" id="{DC575F7D-F597-46C8-AB8C-3F801043D1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70050" y="4359275"/>
            <a:ext cx="17678400" cy="3657600"/>
          </a:xfrm>
        </p:spPr>
        <p:txBody>
          <a:bodyPr>
            <a:noAutofit/>
          </a:bodyPr>
          <a:lstStyle/>
          <a:p>
            <a:pPr algn="ctr"/>
            <a:r>
              <a:rPr lang="pl-PL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Sytuacja na rynku pracy w Polsce </a:t>
            </a:r>
            <a:br>
              <a:rPr lang="pl-PL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oraz założenia nowej edycji </a:t>
            </a:r>
            <a:br>
              <a:rPr lang="pl-PL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Gwarancji dla młodzieży </a:t>
            </a:r>
            <a:r>
              <a:rPr lang="pl-PL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pl-PL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pl-PL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5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 posiedzenie Zespołu monitorującego </a:t>
            </a:r>
            <a:r>
              <a:rPr lang="pl-PL" sz="5400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GdM</a:t>
            </a:r>
            <a:r>
              <a:rPr lang="pl-PL" sz="5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pl-PL" sz="5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5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10 czerwca 2021 r.</a:t>
            </a:r>
            <a:r>
              <a:rPr lang="pl-PL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pl-PL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pl-PL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pl-PL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pl-PL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pl-PL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pl-PL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9850" y="1981446"/>
            <a:ext cx="11070431" cy="9083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ytuł 1"/>
          <p:cNvSpPr>
            <a:spLocks noGrp="1"/>
          </p:cNvSpPr>
          <p:nvPr>
            <p:ph type="title"/>
          </p:nvPr>
        </p:nvSpPr>
        <p:spPr>
          <a:xfrm>
            <a:off x="7691967" y="268817"/>
            <a:ext cx="11070431" cy="2667000"/>
          </a:xfrm>
        </p:spPr>
        <p:txBody>
          <a:bodyPr>
            <a:noAutofit/>
          </a:bodyPr>
          <a:lstStyle/>
          <a:p>
            <a:pPr algn="ctr"/>
            <a:r>
              <a:rPr lang="pl-PL" sz="36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pl-PL" sz="36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Udział bezrobotnych do 30 r. ż. </a:t>
            </a:r>
            <a:br>
              <a:rPr lang="pl-PL" sz="36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pl-PL" sz="36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w liczbie bezrobotnych ogółem</a:t>
            </a:r>
            <a:br>
              <a:rPr lang="pl-PL" sz="36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pl-PL" sz="36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w kwietniu 2021 r.</a:t>
            </a:r>
          </a:p>
        </p:txBody>
      </p:sp>
      <p:sp>
        <p:nvSpPr>
          <p:cNvPr id="5" name="Symbol zastępczy tekstu 9">
            <a:extLst>
              <a:ext uri="{FF2B5EF4-FFF2-40B4-BE49-F238E27FC236}">
                <a16:creationId xmlns:a16="http://schemas.microsoft.com/office/drawing/2014/main" id="{90F71DB1-CA3A-4FC9-BAF8-EDE0F3E584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93850" y="3749675"/>
            <a:ext cx="4572000" cy="457200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l-PL" sz="3200" b="1" dirty="0"/>
              <a:t>Na poziomie województw rozpiętość udziału osób do 30 r. ż                          w ogólnej liczbie zarejestrowanych  sięgała 7,2 punktu procentowego –                 </a:t>
            </a:r>
            <a:r>
              <a:rPr lang="pl-PL" sz="3200" dirty="0"/>
              <a:t>od 21,5% w dolnośląskim do 28,7% w lubelskim.</a:t>
            </a:r>
          </a:p>
        </p:txBody>
      </p:sp>
    </p:spTree>
    <p:extLst>
      <p:ext uri="{BB962C8B-B14F-4D97-AF65-F5344CB8AC3E}">
        <p14:creationId xmlns:p14="http://schemas.microsoft.com/office/powerpoint/2010/main" val="26731443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8">
            <a:extLst>
              <a:ext uri="{FF2B5EF4-FFF2-40B4-BE49-F238E27FC236}">
                <a16:creationId xmlns:a16="http://schemas.microsoft.com/office/drawing/2014/main" id="{8231873D-CA83-458C-BEBF-3A02AE392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8250" y="777875"/>
            <a:ext cx="12192000" cy="1127900"/>
          </a:xfrm>
        </p:spPr>
        <p:txBody>
          <a:bodyPr/>
          <a:lstStyle/>
          <a:p>
            <a:pPr algn="ctr"/>
            <a:r>
              <a:rPr lang="pl-PL" sz="4800" b="1" dirty="0">
                <a:solidFill>
                  <a:schemeClr val="tx1"/>
                </a:solidFill>
              </a:rPr>
              <a:t>Aktywizacja młodych bezrobotnych</a:t>
            </a:r>
            <a:br>
              <a:rPr lang="pl-PL" sz="4800" b="1" dirty="0">
                <a:solidFill>
                  <a:schemeClr val="tx1"/>
                </a:solidFill>
              </a:rPr>
            </a:br>
            <a:endParaRPr lang="pl-PL" sz="4800" b="1" dirty="0">
              <a:solidFill>
                <a:schemeClr val="tx1"/>
              </a:solidFill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10321A04-3F06-469C-9EF5-9AC02AE26F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72432432"/>
              </p:ext>
            </p:extLst>
          </p:nvPr>
        </p:nvGraphicFramePr>
        <p:xfrm>
          <a:off x="2127250" y="1885473"/>
          <a:ext cx="15849600" cy="883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943320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ECD00E55-514A-4671-96D7-29424EBAA6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51250" y="2454275"/>
            <a:ext cx="14287863" cy="2089821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Założenia nowej edycji </a:t>
            </a:r>
            <a:r>
              <a:rPr lang="pl-PL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Gwarancji dla młodzieży</a:t>
            </a:r>
          </a:p>
        </p:txBody>
      </p:sp>
      <p:pic>
        <p:nvPicPr>
          <p:cNvPr id="4" name="Obraz 3" descr="Logo portalu">
            <a:hlinkClick r:id="rId2" tooltip="&quot;Przejdź do Gwarancje dla młodzieży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9050" y="5959475"/>
            <a:ext cx="3117850" cy="3101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95859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wój poziomy 5"/>
          <p:cNvSpPr/>
          <p:nvPr/>
        </p:nvSpPr>
        <p:spPr>
          <a:xfrm>
            <a:off x="1060450" y="5925334"/>
            <a:ext cx="18440400" cy="5562600"/>
          </a:xfrm>
          <a:prstGeom prst="horizontalScroll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 dirty="0"/>
          </a:p>
        </p:txBody>
      </p:sp>
      <p:sp>
        <p:nvSpPr>
          <p:cNvPr id="3" name="Zwój poziomy 2"/>
          <p:cNvSpPr/>
          <p:nvPr/>
        </p:nvSpPr>
        <p:spPr>
          <a:xfrm>
            <a:off x="89823" y="1387475"/>
            <a:ext cx="18440400" cy="5334000"/>
          </a:xfrm>
          <a:prstGeom prst="horizontalScroll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19E15FF7-CCB1-44D9-BF69-82B702888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4450" y="587375"/>
            <a:ext cx="12420600" cy="1600200"/>
          </a:xfrm>
        </p:spPr>
        <p:txBody>
          <a:bodyPr/>
          <a:lstStyle/>
          <a:p>
            <a:r>
              <a:rPr lang="pl-PL" b="1" dirty="0">
                <a:solidFill>
                  <a:schemeClr val="tx1"/>
                </a:solidFill>
              </a:rPr>
              <a:t>Gwarancje dla młodzieży - zalecenie Rady UE (1)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7F2C88EF-91DD-4B54-8A23-97D56018FE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12850" y="2416175"/>
            <a:ext cx="16687800" cy="3276600"/>
          </a:xfrm>
        </p:spPr>
        <p:txBody>
          <a:bodyPr/>
          <a:lstStyle/>
          <a:p>
            <a:pPr algn="just"/>
            <a:r>
              <a:rPr lang="pl-PL" sz="3600" b="1" i="1" dirty="0">
                <a:solidFill>
                  <a:schemeClr val="tx1"/>
                </a:solidFill>
              </a:rPr>
              <a:t>Gwarancje dla Młodzieży</a:t>
            </a:r>
            <a:r>
              <a:rPr lang="pl-PL" sz="3600" b="1" dirty="0">
                <a:solidFill>
                  <a:schemeClr val="tx1"/>
                </a:solidFill>
              </a:rPr>
              <a:t> (</a:t>
            </a:r>
            <a:r>
              <a:rPr lang="pl-PL" sz="3600" b="1" dirty="0" err="1">
                <a:solidFill>
                  <a:schemeClr val="tx1"/>
                </a:solidFill>
              </a:rPr>
              <a:t>GdM</a:t>
            </a:r>
            <a:r>
              <a:rPr lang="pl-PL" sz="3600" b="1" dirty="0">
                <a:solidFill>
                  <a:schemeClr val="tx1"/>
                </a:solidFill>
              </a:rPr>
              <a:t>) to skierowany do państw członkowskich UE postulat zapewnienia młodym ludziom poniżej 30 r. ż., przede wszystkim z grupy NEET (osoby nieuczące się, niepracujące i nieszkolące się), dobrej jakości oferty zatrudnienia, dalszego kształcenia, przyuczenia do zawodu lub stażu w ciągu 4 miesięcy od zakończenia kształcenia formalnego lub utraty pracy.</a:t>
            </a:r>
          </a:p>
          <a:p>
            <a:endParaRPr lang="pl-PL" b="1" dirty="0">
              <a:solidFill>
                <a:schemeClr val="tx1"/>
              </a:solidFill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2203450" y="6873875"/>
            <a:ext cx="1687091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3600" b="1" dirty="0"/>
              <a:t>W dniu 30 października 2020 r. Rada UE przyjęła </a:t>
            </a:r>
            <a:r>
              <a:rPr lang="pl-PL" sz="3600" b="1" i="1" dirty="0"/>
              <a:t>Zalecenie z 30 października 2020 r. w sprawie pomostu do zatrudnienia – wzmocnienia gwarancji dla młodzieży</a:t>
            </a:r>
            <a:r>
              <a:rPr lang="pl-PL" sz="3600" b="1" dirty="0"/>
              <a:t>, które zastąpiło </a:t>
            </a:r>
            <a:r>
              <a:rPr lang="pl-PL" sz="3600" b="1" i="1" dirty="0"/>
              <a:t>Zalecenie Rady Unii Europejskiej w sprawie ustanowienia Gwarancji dla Młodzieży</a:t>
            </a:r>
            <a:r>
              <a:rPr lang="pl-PL" sz="3600" b="1" dirty="0"/>
              <a:t> z 22 kwietnia 2013 r. W obecnym zaleceniu rozszerzono grupę wiekową młodych ludzi objętych </a:t>
            </a:r>
            <a:r>
              <a:rPr lang="pl-PL" sz="3600" b="1" dirty="0" err="1"/>
              <a:t>GdM</a:t>
            </a:r>
            <a:r>
              <a:rPr lang="pl-PL" sz="3600" b="1" dirty="0"/>
              <a:t> do 30 lat (poprzednio było to do 25 lat). W Polsce grupa wiekowa 15-29 lat jest objęta programem od 2016 r.</a:t>
            </a:r>
          </a:p>
        </p:txBody>
      </p:sp>
    </p:spTree>
    <p:extLst>
      <p:ext uri="{BB962C8B-B14F-4D97-AF65-F5344CB8AC3E}">
        <p14:creationId xmlns:p14="http://schemas.microsoft.com/office/powerpoint/2010/main" val="39543311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5DF203C-BD76-4B33-8845-1C3D9D435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chemeClr val="tx1"/>
                </a:solidFill>
              </a:rPr>
              <a:t>Gwarancje dla młodzieży - zalecenie Rady UE (2)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CA5E7691-64C9-48EB-B7D2-A1C7122968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3250" y="2301875"/>
            <a:ext cx="18516600" cy="7848600"/>
          </a:xfrm>
        </p:spPr>
        <p:txBody>
          <a:bodyPr/>
          <a:lstStyle/>
          <a:p>
            <a:pPr algn="just">
              <a:lnSpc>
                <a:spcPct val="150000"/>
              </a:lnSpc>
              <a:spcAft>
                <a:spcPts val="800"/>
              </a:spcAft>
              <a:buSzPct val="100000"/>
            </a:pPr>
            <a:r>
              <a:rPr lang="pl-PL" b="1" dirty="0">
                <a:solidFill>
                  <a:schemeClr val="tx1"/>
                </a:solidFill>
              </a:rPr>
              <a:t>Założenia nowej edycji </a:t>
            </a:r>
            <a:r>
              <a:rPr lang="pl-PL" b="1" dirty="0" err="1">
                <a:solidFill>
                  <a:schemeClr val="tx1"/>
                </a:solidFill>
              </a:rPr>
              <a:t>GdM</a:t>
            </a:r>
            <a:r>
              <a:rPr lang="pl-PL" b="1" dirty="0">
                <a:solidFill>
                  <a:schemeClr val="tx1"/>
                </a:solidFill>
              </a:rPr>
              <a:t>:</a:t>
            </a:r>
          </a:p>
          <a:p>
            <a:pPr marL="457200" indent="-457200" algn="just">
              <a:lnSpc>
                <a:spcPct val="150000"/>
              </a:lnSpc>
              <a:spcAft>
                <a:spcPts val="800"/>
              </a:spcAft>
              <a:buSzPct val="100000"/>
              <a:buFont typeface="Wingdings" panose="05000000000000000000" pitchFamily="2" charset="2"/>
              <a:buChar char="Ø"/>
            </a:pPr>
            <a:r>
              <a:rPr lang="pl-PL" dirty="0">
                <a:solidFill>
                  <a:schemeClr val="tx1"/>
                </a:solidFill>
              </a:rPr>
              <a:t>Rozszerzenie grupy docelowej do 29 r. ż. (w Polsce ma już miejsce od 2016 r.); </a:t>
            </a:r>
          </a:p>
          <a:p>
            <a:pPr marL="457200" indent="-457200" algn="just">
              <a:lnSpc>
                <a:spcPct val="150000"/>
              </a:lnSpc>
              <a:spcAft>
                <a:spcPts val="800"/>
              </a:spcAft>
              <a:buSzPct val="100000"/>
              <a:buFont typeface="Wingdings" panose="05000000000000000000" pitchFamily="2" charset="2"/>
              <a:buChar char="Ø"/>
            </a:pPr>
            <a:r>
              <a:rPr lang="pl-PL" dirty="0">
                <a:solidFill>
                  <a:schemeClr val="tx1"/>
                </a:solidFill>
              </a:rPr>
              <a:t>Ocena umiejętności cyfrowych (a także ekologicznych i w zakresie przedsiębiorczości) </a:t>
            </a:r>
            <a:br>
              <a:rPr lang="pl-PL" dirty="0">
                <a:solidFill>
                  <a:schemeClr val="tx1"/>
                </a:solidFill>
              </a:rPr>
            </a:br>
            <a:r>
              <a:rPr lang="pl-PL" dirty="0">
                <a:solidFill>
                  <a:schemeClr val="tx1"/>
                </a:solidFill>
              </a:rPr>
              <a:t>osób rejestrujących się do programu;</a:t>
            </a:r>
          </a:p>
          <a:p>
            <a:pPr marL="457200" indent="-457200" algn="just">
              <a:lnSpc>
                <a:spcPct val="150000"/>
              </a:lnSpc>
              <a:spcAft>
                <a:spcPts val="800"/>
              </a:spcAft>
              <a:buSzPct val="100000"/>
              <a:buFont typeface="Wingdings" panose="05000000000000000000" pitchFamily="2" charset="2"/>
              <a:buChar char="ü"/>
            </a:pPr>
            <a:r>
              <a:rPr lang="pl-PL" dirty="0">
                <a:solidFill>
                  <a:schemeClr val="tx1"/>
                </a:solidFill>
              </a:rPr>
              <a:t>Komisja Europejska proponuje ocenę umiejętności cyfrowych wszystkich osób z grupy NEET, które zarejestrują się do udziału w </a:t>
            </a:r>
            <a:r>
              <a:rPr lang="pl-PL" i="1" dirty="0">
                <a:solidFill>
                  <a:schemeClr val="tx1"/>
                </a:solidFill>
              </a:rPr>
              <a:t>Gwarancji dla młodzieży</a:t>
            </a:r>
            <a:r>
              <a:rPr lang="pl-PL" dirty="0">
                <a:solidFill>
                  <a:schemeClr val="tx1"/>
                </a:solidFill>
              </a:rPr>
              <a:t>, na przykład przy użyciu Europejskich Ram Kompetencji Cyfrowych (</a:t>
            </a:r>
            <a:r>
              <a:rPr lang="pl-PL" dirty="0" err="1">
                <a:solidFill>
                  <a:schemeClr val="tx1"/>
                </a:solidFill>
              </a:rPr>
              <a:t>DigComp</a:t>
            </a:r>
            <a:r>
              <a:rPr lang="pl-PL" dirty="0">
                <a:solidFill>
                  <a:schemeClr val="tx1"/>
                </a:solidFill>
              </a:rPr>
              <a:t>) i dostępnych narzędzi samooceny i zapewnienie, że na podstawie stwierdzonego braku wiedzy w tej dziedzinie, wszystkim młodym ludziom oferowane jest specjalne szkolenie przygotowawcze w celu poprawy ich umiejętności cyfrowych.</a:t>
            </a:r>
          </a:p>
          <a:p>
            <a:pPr marL="457200" indent="-457200">
              <a:lnSpc>
                <a:spcPct val="150000"/>
              </a:lnSpc>
              <a:spcAft>
                <a:spcPts val="800"/>
              </a:spcAft>
              <a:buSzPct val="100000"/>
              <a:buFont typeface="Wingdings" panose="05000000000000000000" pitchFamily="2" charset="2"/>
              <a:buChar char="ü"/>
            </a:pPr>
            <a:r>
              <a:rPr lang="pl-PL" dirty="0">
                <a:solidFill>
                  <a:schemeClr val="tx1"/>
                </a:solidFill>
              </a:rPr>
              <a:t>Departament Rynku Pracy </a:t>
            </a:r>
            <a:r>
              <a:rPr lang="pl-PL" dirty="0" err="1">
                <a:solidFill>
                  <a:schemeClr val="tx1"/>
                </a:solidFill>
              </a:rPr>
              <a:t>MRPiT</a:t>
            </a:r>
            <a:r>
              <a:rPr lang="pl-PL" dirty="0">
                <a:solidFill>
                  <a:schemeClr val="tx1"/>
                </a:solidFill>
              </a:rPr>
              <a:t> przeprowadził już wstępną analizę </a:t>
            </a:r>
            <a:br>
              <a:rPr lang="pl-PL" dirty="0">
                <a:solidFill>
                  <a:schemeClr val="tx1"/>
                </a:solidFill>
              </a:rPr>
            </a:br>
            <a:r>
              <a:rPr lang="pl-PL" dirty="0">
                <a:solidFill>
                  <a:schemeClr val="tx1"/>
                </a:solidFill>
              </a:rPr>
              <a:t>możliwości opracowania narzędzia do oceny umiejętności cyfrowych.</a:t>
            </a:r>
          </a:p>
          <a:p>
            <a:pPr marL="457200" indent="-457200" algn="just">
              <a:lnSpc>
                <a:spcPct val="150000"/>
              </a:lnSpc>
              <a:spcAft>
                <a:spcPts val="800"/>
              </a:spcAft>
              <a:buSzPct val="100000"/>
              <a:buFont typeface="Wingdings" panose="05000000000000000000" pitchFamily="2" charset="2"/>
              <a:buChar char="Ø"/>
            </a:pPr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</p:txBody>
      </p:sp>
      <p:pic>
        <p:nvPicPr>
          <p:cNvPr id="5" name="Obraz 4" descr="Logo portalu">
            <a:hlinkClick r:id="rId2" tooltip="&quot;Przejdź do Gwarancje dla młodzieży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6650" y="8778875"/>
            <a:ext cx="2438400" cy="2110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885090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B6C8A40-73CE-4368-BEC2-62B28DF1F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chemeClr val="tx1"/>
                </a:solidFill>
              </a:rPr>
              <a:t>Gwarancje dla młodzieży - zalecenie Rady UE (3)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94503802-D4AD-471E-B48C-3968141471C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89050" y="3063875"/>
            <a:ext cx="15621000" cy="5791200"/>
          </a:xfrm>
        </p:spPr>
        <p:txBody>
          <a:bodyPr/>
          <a:lstStyle/>
          <a:p>
            <a:pPr marL="457200" indent="-457200" algn="just">
              <a:lnSpc>
                <a:spcPct val="150000"/>
              </a:lnSpc>
              <a:spcAft>
                <a:spcPts val="800"/>
              </a:spcAft>
              <a:buSzPct val="100000"/>
              <a:buFont typeface="Wingdings" panose="05000000000000000000" pitchFamily="2" charset="2"/>
              <a:buChar char="Ø"/>
            </a:pPr>
            <a:r>
              <a:rPr lang="pl-PL" sz="3600" dirty="0">
                <a:solidFill>
                  <a:schemeClr val="tx1"/>
                </a:solidFill>
              </a:rPr>
              <a:t>Większa indywidualizacja wsparcia;</a:t>
            </a:r>
          </a:p>
          <a:p>
            <a:pPr marL="457200" indent="-457200" algn="just">
              <a:lnSpc>
                <a:spcPct val="150000"/>
              </a:lnSpc>
              <a:spcAft>
                <a:spcPts val="800"/>
              </a:spcAft>
              <a:buSzPct val="100000"/>
              <a:buFont typeface="Wingdings" panose="05000000000000000000" pitchFamily="2" charset="2"/>
              <a:buChar char="Ø"/>
            </a:pPr>
            <a:r>
              <a:rPr lang="pl-PL" sz="3600" dirty="0">
                <a:solidFill>
                  <a:schemeClr val="tx1"/>
                </a:solidFill>
              </a:rPr>
              <a:t>Większa jakość ofert, orientacja na umiejętności/przygotowanie zawodowe w zakresie zielonych i cyfrowych miejsc pracy oraz innych miejsc pracy wysokiej jakości;</a:t>
            </a:r>
          </a:p>
          <a:p>
            <a:pPr marL="457200" indent="-457200" algn="just">
              <a:lnSpc>
                <a:spcPct val="150000"/>
              </a:lnSpc>
              <a:spcAft>
                <a:spcPts val="800"/>
              </a:spcAft>
              <a:buSzPct val="100000"/>
              <a:buFont typeface="Wingdings" panose="05000000000000000000" pitchFamily="2" charset="2"/>
              <a:buChar char="Ø"/>
            </a:pPr>
            <a:r>
              <a:rPr lang="pl-PL" sz="3600" dirty="0">
                <a:solidFill>
                  <a:schemeClr val="tx1"/>
                </a:solidFill>
              </a:rPr>
              <a:t>Lepsze dotarcie do osób pozostających poza systemem edukacji i rynkiem pracy.</a:t>
            </a:r>
          </a:p>
          <a:p>
            <a:endParaRPr lang="pl-PL" dirty="0">
              <a:solidFill>
                <a:schemeClr val="tx1"/>
              </a:solidFill>
            </a:endParaRPr>
          </a:p>
        </p:txBody>
      </p:sp>
      <p:pic>
        <p:nvPicPr>
          <p:cNvPr id="5" name="Obraz 4" descr="Logo portalu">
            <a:hlinkClick r:id="rId2" tooltip="&quot;Przejdź do Gwarancje dla młodzieży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6850" y="7534363"/>
            <a:ext cx="3117850" cy="3101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15889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19CE2C1-7370-4422-822F-9E056237F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4450" y="930275"/>
            <a:ext cx="12420600" cy="914400"/>
          </a:xfrm>
        </p:spPr>
        <p:txBody>
          <a:bodyPr/>
          <a:lstStyle/>
          <a:p>
            <a:r>
              <a:rPr lang="pl-PL" b="1" dirty="0">
                <a:solidFill>
                  <a:schemeClr val="tx1"/>
                </a:solidFill>
              </a:rPr>
              <a:t>Plan realizacji </a:t>
            </a:r>
            <a:r>
              <a:rPr lang="pl-PL" b="1" i="1" dirty="0">
                <a:solidFill>
                  <a:schemeClr val="tx1"/>
                </a:solidFill>
              </a:rPr>
              <a:t>Gwarancji dla młodzieży </a:t>
            </a:r>
            <a:r>
              <a:rPr lang="pl-PL" b="1" dirty="0">
                <a:solidFill>
                  <a:schemeClr val="tx1"/>
                </a:solidFill>
              </a:rPr>
              <a:t>w Polsce - aktualizacja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B1625C0F-87A0-4921-AE99-AF5F839CB0C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lang="pl-PL" spc="10" smtClean="0"/>
              <a:t>16</a:t>
            </a:fld>
            <a:endParaRPr lang="pl-PL" spc="10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C96810D-C54C-4A89-B01B-4FFC3B09D3AB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6176818" y="9943753"/>
            <a:ext cx="1600200" cy="215444"/>
          </a:xfrm>
          <a:prstGeom prst="rect">
            <a:avLst/>
          </a:prstGeom>
        </p:spPr>
        <p:txBody>
          <a:bodyPr/>
          <a:lstStyle/>
          <a:p>
            <a:r>
              <a:rPr lang="pl-PL" sz="1400" dirty="0">
                <a:solidFill>
                  <a:srgbClr val="767779"/>
                </a:solidFill>
              </a:rPr>
              <a:t>www.gov.pl/rozwoj </a:t>
            </a:r>
          </a:p>
        </p:txBody>
      </p:sp>
      <p:pic>
        <p:nvPicPr>
          <p:cNvPr id="6" name="Obraz 5" descr="Logo portalu">
            <a:hlinkClick r:id="rId2" tooltip="&quot;Przejdź do Gwarancje dla młodzieży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5424" y="9003208"/>
            <a:ext cx="1447800" cy="1205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00605" y="3791874"/>
            <a:ext cx="11308229" cy="7196801"/>
          </a:xfrm>
          <a:prstGeom prst="rect">
            <a:avLst/>
          </a:prstGeom>
        </p:spPr>
      </p:pic>
      <p:sp>
        <p:nvSpPr>
          <p:cNvPr id="10" name="Symbol zastępczy tekstu 3">
            <a:extLst>
              <a:ext uri="{FF2B5EF4-FFF2-40B4-BE49-F238E27FC236}">
                <a16:creationId xmlns:a16="http://schemas.microsoft.com/office/drawing/2014/main" id="{6B917699-28D4-4272-8CF1-6B1CFC550113}"/>
              </a:ext>
            </a:extLst>
          </p:cNvPr>
          <p:cNvSpPr txBox="1">
            <a:spLocks/>
          </p:cNvSpPr>
          <p:nvPr/>
        </p:nvSpPr>
        <p:spPr>
          <a:xfrm>
            <a:off x="10790819" y="2359314"/>
            <a:ext cx="8130507" cy="16764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algn="l">
              <a:lnSpc>
                <a:spcPct val="100000"/>
              </a:lnSpc>
              <a:spcAft>
                <a:spcPts val="1200"/>
              </a:spcAft>
              <a:defRPr sz="3200" b="0" i="0">
                <a:solidFill>
                  <a:srgbClr val="D11632"/>
                </a:solidFill>
                <a:latin typeface="+mn-lt"/>
                <a:ea typeface="+mn-ea"/>
                <a:cs typeface="+mn-cs"/>
              </a:defRPr>
            </a:lvl1pPr>
            <a:lvl2pPr marL="457200">
              <a:lnSpc>
                <a:spcPct val="100000"/>
              </a:lnSpc>
              <a:spcAft>
                <a:spcPts val="1200"/>
              </a:spcAft>
              <a:defRPr sz="2400">
                <a:latin typeface="+mn-lt"/>
                <a:ea typeface="+mn-ea"/>
                <a:cs typeface="+mn-cs"/>
              </a:defRPr>
            </a:lvl2pPr>
            <a:lvl3pPr marL="914400">
              <a:lnSpc>
                <a:spcPct val="100000"/>
              </a:lnSpc>
              <a:spcAft>
                <a:spcPts val="1200"/>
              </a:spcAft>
              <a:defRPr sz="2000">
                <a:latin typeface="+mn-lt"/>
                <a:ea typeface="+mn-ea"/>
                <a:cs typeface="+mn-cs"/>
              </a:defRPr>
            </a:lvl3pPr>
            <a:lvl4pPr marL="1371600">
              <a:lnSpc>
                <a:spcPct val="100000"/>
              </a:lnSpc>
              <a:spcAft>
                <a:spcPts val="1200"/>
              </a:spcAft>
              <a:defRPr>
                <a:latin typeface="+mn-lt"/>
                <a:ea typeface="+mn-ea"/>
                <a:cs typeface="+mn-cs"/>
              </a:defRPr>
            </a:lvl4pPr>
            <a:lvl5pPr marL="1828800">
              <a:lnSpc>
                <a:spcPct val="100000"/>
              </a:lnSpc>
              <a:spcAft>
                <a:spcPts val="1200"/>
              </a:spcAft>
              <a:defRPr sz="1400"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800"/>
              </a:spcAft>
              <a:buSzPct val="100000"/>
            </a:pPr>
            <a:r>
              <a:rPr lang="pl-PL" sz="3600" b="1" kern="0" dirty="0">
                <a:solidFill>
                  <a:schemeClr val="accent6">
                    <a:lumMod val="50000"/>
                  </a:schemeClr>
                </a:solidFill>
              </a:rPr>
              <a:t>Proponowany układ instytucjonalny nowej </a:t>
            </a:r>
            <a:r>
              <a:rPr lang="pl-PL" sz="3600" b="1" kern="0" dirty="0" err="1">
                <a:solidFill>
                  <a:schemeClr val="accent6">
                    <a:lumMod val="50000"/>
                  </a:schemeClr>
                </a:solidFill>
              </a:rPr>
              <a:t>GdM</a:t>
            </a:r>
            <a:endParaRPr lang="pl-PL" sz="3600" b="1" kern="0" dirty="0">
              <a:solidFill>
                <a:schemeClr val="accent6">
                  <a:lumMod val="50000"/>
                </a:schemeClr>
              </a:solidFill>
            </a:endParaRPr>
          </a:p>
          <a:p>
            <a:pPr marL="457200" indent="-457200" algn="ctr">
              <a:lnSpc>
                <a:spcPct val="150000"/>
              </a:lnSpc>
              <a:spcAft>
                <a:spcPts val="800"/>
              </a:spcAft>
              <a:buSzPct val="100000"/>
              <a:buFont typeface="Wingdings" panose="05000000000000000000" pitchFamily="2" charset="2"/>
              <a:buChar char="Ø"/>
            </a:pPr>
            <a:endParaRPr lang="pl-PL" sz="3600" b="1" kern="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Zwój poziomy 11"/>
          <p:cNvSpPr/>
          <p:nvPr/>
        </p:nvSpPr>
        <p:spPr>
          <a:xfrm>
            <a:off x="509386" y="2805319"/>
            <a:ext cx="7676227" cy="6172200"/>
          </a:xfrm>
          <a:prstGeom prst="horizontalScroll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B917699-28D4-4272-8CF1-6B1CFC55011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17650" y="3791874"/>
            <a:ext cx="7162801" cy="1676400"/>
          </a:xfrm>
        </p:spPr>
        <p:txBody>
          <a:bodyPr/>
          <a:lstStyle/>
          <a:p>
            <a:pPr marL="457200" indent="-457200">
              <a:lnSpc>
                <a:spcPct val="150000"/>
              </a:lnSpc>
              <a:spcAft>
                <a:spcPts val="800"/>
              </a:spcAft>
              <a:buSzPct val="100000"/>
              <a:buFont typeface="Wingdings" panose="05000000000000000000" pitchFamily="2" charset="2"/>
              <a:buChar char="Ø"/>
            </a:pPr>
            <a:r>
              <a:rPr lang="pl-PL" b="1" dirty="0">
                <a:solidFill>
                  <a:schemeClr val="accent5">
                    <a:lumMod val="50000"/>
                  </a:schemeClr>
                </a:solidFill>
              </a:rPr>
              <a:t>Opracowany w 2014 r. </a:t>
            </a:r>
            <a:br>
              <a:rPr lang="pl-PL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pl-PL" b="1" dirty="0">
                <a:solidFill>
                  <a:schemeClr val="accent5">
                    <a:lumMod val="50000"/>
                  </a:schemeClr>
                </a:solidFill>
              </a:rPr>
              <a:t>i zaktualizowany w 2015 r.</a:t>
            </a:r>
          </a:p>
          <a:p>
            <a:pPr marL="457200" indent="-457200">
              <a:lnSpc>
                <a:spcPct val="150000"/>
              </a:lnSpc>
              <a:spcAft>
                <a:spcPts val="800"/>
              </a:spcAft>
              <a:buSzPct val="100000"/>
              <a:buFont typeface="Wingdings" panose="05000000000000000000" pitchFamily="2" charset="2"/>
              <a:buChar char="Ø"/>
            </a:pPr>
            <a:r>
              <a:rPr lang="pl-PL" b="1" dirty="0">
                <a:solidFill>
                  <a:schemeClr val="accent5">
                    <a:lumMod val="50000"/>
                  </a:schemeClr>
                </a:solidFill>
              </a:rPr>
              <a:t>Obecnie trwa aktualizacja Planu pod kątem zapisów nowego Zalecenia Rady UE</a:t>
            </a:r>
          </a:p>
          <a:p>
            <a:pPr>
              <a:lnSpc>
                <a:spcPct val="150000"/>
              </a:lnSpc>
              <a:spcAft>
                <a:spcPts val="800"/>
              </a:spcAft>
              <a:buSzPct val="100000"/>
            </a:pPr>
            <a:endParaRPr lang="pl-PL" b="1" dirty="0">
              <a:solidFill>
                <a:schemeClr val="accent5">
                  <a:lumMod val="50000"/>
                </a:schemeClr>
              </a:solidFill>
            </a:endParaRPr>
          </a:p>
          <a:p>
            <a:pPr marL="457200" indent="-457200">
              <a:lnSpc>
                <a:spcPct val="150000"/>
              </a:lnSpc>
              <a:spcAft>
                <a:spcPts val="800"/>
              </a:spcAft>
              <a:buSzPct val="100000"/>
              <a:buFont typeface="Wingdings" panose="05000000000000000000" pitchFamily="2" charset="2"/>
              <a:buChar char="Ø"/>
            </a:pPr>
            <a:endParaRPr lang="pl-PL" b="1" dirty="0">
              <a:solidFill>
                <a:schemeClr val="accent5">
                  <a:lumMod val="50000"/>
                </a:schemeClr>
              </a:solidFill>
            </a:endParaRPr>
          </a:p>
          <a:p>
            <a:pPr marL="457200" indent="-457200">
              <a:lnSpc>
                <a:spcPct val="150000"/>
              </a:lnSpc>
              <a:spcAft>
                <a:spcPts val="800"/>
              </a:spcAft>
              <a:buSzPct val="100000"/>
              <a:buFont typeface="Wingdings" panose="05000000000000000000" pitchFamily="2" charset="2"/>
              <a:buChar char="Ø"/>
            </a:pPr>
            <a:endParaRPr lang="pl-PL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3" name="Obraz 12" descr="Logo portalu">
            <a:hlinkClick r:id="rId2" tooltip="&quot;Przejdź do Gwarancje dla młodzieży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2755" y="9261712"/>
            <a:ext cx="3117850" cy="18934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45317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B6C8A40-73CE-4368-BEC2-62B28DF1F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pl-PL" b="1" dirty="0">
                <a:solidFill>
                  <a:schemeClr val="tx1"/>
                </a:solidFill>
              </a:rPr>
              <a:t>Nowa edycja </a:t>
            </a:r>
            <a:r>
              <a:rPr lang="pl-PL" b="1" i="1" dirty="0">
                <a:solidFill>
                  <a:schemeClr val="tx1"/>
                </a:solidFill>
              </a:rPr>
              <a:t>Gwarancji dla młodzieży</a:t>
            </a:r>
            <a:r>
              <a:rPr lang="pl-PL" b="1" dirty="0">
                <a:solidFill>
                  <a:schemeClr val="tx1"/>
                </a:solidFill>
              </a:rPr>
              <a:t> – harmonogram prac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94503802-D4AD-471E-B48C-3968141471C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36650" y="3063875"/>
            <a:ext cx="17373600" cy="5791200"/>
          </a:xfrm>
        </p:spPr>
        <p:txBody>
          <a:bodyPr/>
          <a:lstStyle/>
          <a:p>
            <a:pPr marL="457200" indent="-457200" algn="just">
              <a:lnSpc>
                <a:spcPct val="150000"/>
              </a:lnSpc>
              <a:spcAft>
                <a:spcPts val="800"/>
              </a:spcAft>
              <a:buSzPct val="100000"/>
              <a:buFont typeface="Wingdings" panose="05000000000000000000" pitchFamily="2" charset="2"/>
              <a:buChar char="Ø"/>
            </a:pPr>
            <a:r>
              <a:rPr lang="pl-PL" sz="3600" dirty="0">
                <a:solidFill>
                  <a:schemeClr val="tx1"/>
                </a:solidFill>
              </a:rPr>
              <a:t>Czerwiec 2021 – zakończenie prac nad projektem aktualizacji Planu</a:t>
            </a:r>
          </a:p>
          <a:p>
            <a:pPr marL="457200" indent="-457200">
              <a:lnSpc>
                <a:spcPct val="150000"/>
              </a:lnSpc>
              <a:spcAft>
                <a:spcPts val="800"/>
              </a:spcAft>
              <a:buSzPct val="100000"/>
              <a:buFont typeface="Wingdings" panose="05000000000000000000" pitchFamily="2" charset="2"/>
              <a:buChar char="Ø"/>
            </a:pPr>
            <a:r>
              <a:rPr lang="pl-PL" sz="3600" dirty="0">
                <a:solidFill>
                  <a:schemeClr val="tx1"/>
                </a:solidFill>
              </a:rPr>
              <a:t>Lipiec 2021 – przekazanie do opinii Zespołu monitorującego </a:t>
            </a:r>
            <a:r>
              <a:rPr lang="pl-PL" sz="3600" dirty="0" err="1">
                <a:solidFill>
                  <a:schemeClr val="tx1"/>
                </a:solidFill>
              </a:rPr>
              <a:t>GdM</a:t>
            </a:r>
            <a:r>
              <a:rPr lang="pl-PL" sz="3600" dirty="0">
                <a:solidFill>
                  <a:schemeClr val="tx1"/>
                </a:solidFill>
              </a:rPr>
              <a:t> </a:t>
            </a:r>
          </a:p>
          <a:p>
            <a:pPr marL="457200" indent="-457200" algn="just">
              <a:lnSpc>
                <a:spcPct val="150000"/>
              </a:lnSpc>
              <a:spcAft>
                <a:spcPts val="800"/>
              </a:spcAft>
              <a:buSzPct val="100000"/>
              <a:buFont typeface="Wingdings" panose="05000000000000000000" pitchFamily="2" charset="2"/>
              <a:buChar char="Ø"/>
            </a:pPr>
            <a:r>
              <a:rPr lang="pl-PL" sz="3600" dirty="0">
                <a:solidFill>
                  <a:schemeClr val="tx1"/>
                </a:solidFill>
              </a:rPr>
              <a:t> Sierpień 2021 – konsultacje projektu z resortami, partnerami społecznymi </a:t>
            </a:r>
            <a:br>
              <a:rPr lang="pl-PL" sz="3600" dirty="0">
                <a:solidFill>
                  <a:schemeClr val="tx1"/>
                </a:solidFill>
              </a:rPr>
            </a:br>
            <a:r>
              <a:rPr lang="pl-PL" sz="3600" dirty="0">
                <a:solidFill>
                  <a:schemeClr val="tx1"/>
                </a:solidFill>
              </a:rPr>
              <a:t>i samorządami</a:t>
            </a:r>
          </a:p>
          <a:p>
            <a:pPr marL="457200" indent="-457200" algn="just">
              <a:lnSpc>
                <a:spcPct val="150000"/>
              </a:lnSpc>
              <a:spcAft>
                <a:spcPts val="800"/>
              </a:spcAft>
              <a:buSzPct val="100000"/>
              <a:buFont typeface="Wingdings" panose="05000000000000000000" pitchFamily="2" charset="2"/>
              <a:buChar char="Ø"/>
            </a:pPr>
            <a:r>
              <a:rPr lang="pl-PL" sz="3600" dirty="0">
                <a:solidFill>
                  <a:schemeClr val="tx1"/>
                </a:solidFill>
              </a:rPr>
              <a:t> Utworzenie grupy roboczej w ramach Zespołu, która wypracuje rekomendacje, </a:t>
            </a:r>
            <a:br>
              <a:rPr lang="pl-PL" sz="3600" dirty="0">
                <a:solidFill>
                  <a:schemeClr val="tx1"/>
                </a:solidFill>
              </a:rPr>
            </a:br>
            <a:r>
              <a:rPr lang="pl-PL" sz="3600" dirty="0">
                <a:solidFill>
                  <a:schemeClr val="tx1"/>
                </a:solidFill>
              </a:rPr>
              <a:t>w tym w zakresie oceny umiejętności cyfrowych (czerwiec 2021)</a:t>
            </a:r>
          </a:p>
          <a:p>
            <a:endParaRPr lang="pl-PL" dirty="0">
              <a:solidFill>
                <a:schemeClr val="tx1"/>
              </a:solidFill>
            </a:endParaRPr>
          </a:p>
        </p:txBody>
      </p:sp>
      <p:pic>
        <p:nvPicPr>
          <p:cNvPr id="5" name="Obraz 4" descr="Logo portalu">
            <a:hlinkClick r:id="rId2" tooltip="&quot;Przejdź do Gwarancje dla młodzieży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8450" y="7564093"/>
            <a:ext cx="3117850" cy="3101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403188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24B19CA6-1742-4D1C-92EA-E3402CDB11D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65250" y="3521075"/>
            <a:ext cx="16840200" cy="5410200"/>
          </a:xfrm>
        </p:spPr>
        <p:txBody>
          <a:bodyPr/>
          <a:lstStyle/>
          <a:p>
            <a:pPr algn="ctr"/>
            <a:endParaRPr lang="pl-PL" dirty="0"/>
          </a:p>
          <a:p>
            <a:pPr algn="ctr"/>
            <a:r>
              <a:rPr lang="pl-PL" sz="6000" dirty="0">
                <a:solidFill>
                  <a:schemeClr val="tx1"/>
                </a:solidFill>
              </a:rPr>
              <a:t>Dziękuję za uwagę</a:t>
            </a:r>
          </a:p>
          <a:p>
            <a:pPr algn="ctr"/>
            <a:endParaRPr lang="pl-PL" sz="4000" dirty="0">
              <a:solidFill>
                <a:schemeClr val="tx1"/>
              </a:solidFill>
            </a:endParaRPr>
          </a:p>
          <a:p>
            <a:pPr algn="ctr"/>
            <a:endParaRPr lang="pl-PL" dirty="0">
              <a:solidFill>
                <a:schemeClr val="tx1"/>
              </a:solidFill>
            </a:endParaRPr>
          </a:p>
          <a:p>
            <a:pPr algn="ctr"/>
            <a:r>
              <a:rPr lang="pl-PL" dirty="0">
                <a:solidFill>
                  <a:schemeClr val="tx1"/>
                </a:solidFill>
              </a:rPr>
              <a:t>Departament Rynku Pracy</a:t>
            </a:r>
          </a:p>
          <a:p>
            <a:pPr algn="ctr"/>
            <a:r>
              <a:rPr lang="pl-PL" dirty="0">
                <a:solidFill>
                  <a:schemeClr val="tx1"/>
                </a:solidFill>
              </a:rPr>
              <a:t>Ministerstwo Rozwoju, Pracy i Technologii</a:t>
            </a:r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CF5D64B-2685-4AB4-AD56-34E81DA5EAD7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6176818" y="9943753"/>
            <a:ext cx="2808432" cy="51152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767779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www.gov.pl/rozwoj </a:t>
            </a:r>
          </a:p>
        </p:txBody>
      </p:sp>
    </p:spTree>
    <p:extLst>
      <p:ext uri="{BB962C8B-B14F-4D97-AF65-F5344CB8AC3E}">
        <p14:creationId xmlns:p14="http://schemas.microsoft.com/office/powerpoint/2010/main" val="440571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489001" y="473075"/>
            <a:ext cx="15430898" cy="1096608"/>
          </a:xfrm>
        </p:spPr>
        <p:txBody>
          <a:bodyPr>
            <a:normAutofit/>
          </a:bodyPr>
          <a:lstStyle/>
          <a:p>
            <a:pPr algn="ctr"/>
            <a:r>
              <a:rPr lang="pl-PL" sz="48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Sytuacja w Polsce na tle Unii Europejskiej w 2020 r. </a:t>
            </a:r>
          </a:p>
        </p:txBody>
      </p:sp>
      <p:graphicFrame>
        <p:nvGraphicFramePr>
          <p:cNvPr id="4" name="Symbol zastępczy zawartości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588628"/>
              </p:ext>
            </p:extLst>
          </p:nvPr>
        </p:nvGraphicFramePr>
        <p:xfrm>
          <a:off x="831850" y="1577091"/>
          <a:ext cx="14478000" cy="9259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pole tekstowe 2">
            <a:extLst>
              <a:ext uri="{FF2B5EF4-FFF2-40B4-BE49-F238E27FC236}">
                <a16:creationId xmlns:a16="http://schemas.microsoft.com/office/drawing/2014/main" id="{B96057C1-11D9-47FB-9D0F-01187803020B}"/>
              </a:ext>
            </a:extLst>
          </p:cNvPr>
          <p:cNvSpPr txBox="1"/>
          <p:nvPr/>
        </p:nvSpPr>
        <p:spPr>
          <a:xfrm>
            <a:off x="15538450" y="1577091"/>
            <a:ext cx="4322862" cy="9602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dirty="0"/>
              <a:t>Niższa aktywność zawodowa w Polsce              w porównaniu do UE27, ale </a:t>
            </a:r>
            <a:r>
              <a:rPr lang="pl-PL" sz="3200" b="1" dirty="0"/>
              <a:t>wyższy wskaźnik zatrudnienia                         i niższa stopa bezrobocia </a:t>
            </a:r>
          </a:p>
          <a:p>
            <a:pPr algn="ctr">
              <a:spcBef>
                <a:spcPts val="1200"/>
              </a:spcBef>
            </a:pPr>
            <a:r>
              <a:rPr lang="pl-PL" sz="3200" dirty="0"/>
              <a:t>W przeciwieństwie do UE 27 </a:t>
            </a:r>
            <a:r>
              <a:rPr lang="pl-PL" sz="3200" b="1" dirty="0"/>
              <a:t>wzrost współczynnika aktywności zawodowej                         i wskaźnika zatrudnienia oraz spadek stopy bezrobocia                               w porównaniu do 2019 r. </a:t>
            </a:r>
          </a:p>
        </p:txBody>
      </p:sp>
    </p:spTree>
    <p:extLst>
      <p:ext uri="{BB962C8B-B14F-4D97-AF65-F5344CB8AC3E}">
        <p14:creationId xmlns:p14="http://schemas.microsoft.com/office/powerpoint/2010/main" val="665042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74850" y="473075"/>
            <a:ext cx="16621225" cy="1447800"/>
          </a:xfrm>
        </p:spPr>
        <p:txBody>
          <a:bodyPr>
            <a:noAutofit/>
          </a:bodyPr>
          <a:lstStyle/>
          <a:p>
            <a:pPr algn="ctr"/>
            <a:r>
              <a:rPr lang="pl-PL" sz="40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Sytuacja </a:t>
            </a:r>
            <a:r>
              <a:rPr lang="pl-PL" sz="44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osób</a:t>
            </a:r>
            <a:r>
              <a:rPr lang="pl-PL" sz="40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młodych (15-29 lat) </a:t>
            </a:r>
            <a:br>
              <a:rPr lang="pl-PL" sz="40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pl-PL" sz="40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w Polsce na tle Unii Europejskiej w 2020 r.</a:t>
            </a:r>
            <a:br>
              <a:rPr lang="pl-PL" sz="40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endParaRPr lang="pl-PL" sz="4000" i="1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graphicFrame>
        <p:nvGraphicFramePr>
          <p:cNvPr id="4" name="Symbol zastępczy zawartości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3718846"/>
              </p:ext>
            </p:extLst>
          </p:nvPr>
        </p:nvGraphicFramePr>
        <p:xfrm>
          <a:off x="582083" y="2073275"/>
          <a:ext cx="14706600" cy="876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pole tekstowe 4">
            <a:extLst>
              <a:ext uri="{FF2B5EF4-FFF2-40B4-BE49-F238E27FC236}">
                <a16:creationId xmlns:a16="http://schemas.microsoft.com/office/drawing/2014/main" id="{4B2E1559-ED6D-4616-A7D0-2981B45B01BC}"/>
              </a:ext>
            </a:extLst>
          </p:cNvPr>
          <p:cNvSpPr txBox="1"/>
          <p:nvPr/>
        </p:nvSpPr>
        <p:spPr>
          <a:xfrm>
            <a:off x="15680266" y="3146295"/>
            <a:ext cx="412538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/>
              <a:t>W relacji do 2019 r. wyższy spadek współczynnika aktywności zawodowej                            i wskaźnika zatrudnienia młodych, ale też niższy wzrost stopy bezrobocia</a:t>
            </a:r>
          </a:p>
        </p:txBody>
      </p:sp>
    </p:spTree>
    <p:extLst>
      <p:ext uri="{BB962C8B-B14F-4D97-AF65-F5344CB8AC3E}">
        <p14:creationId xmlns:p14="http://schemas.microsoft.com/office/powerpoint/2010/main" val="35391618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8">
            <a:extLst>
              <a:ext uri="{FF2B5EF4-FFF2-40B4-BE49-F238E27FC236}">
                <a16:creationId xmlns:a16="http://schemas.microsoft.com/office/drawing/2014/main" id="{8231873D-CA83-458C-BEBF-3A02AE392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850" y="2466753"/>
            <a:ext cx="8777548" cy="3645122"/>
          </a:xfrm>
        </p:spPr>
        <p:txBody>
          <a:bodyPr/>
          <a:lstStyle/>
          <a:p>
            <a:pPr algn="ctr"/>
            <a:r>
              <a:rPr lang="pl-PL" sz="4400" b="1" dirty="0">
                <a:solidFill>
                  <a:schemeClr val="tx1"/>
                </a:solidFill>
              </a:rPr>
              <a:t>Polska krajem o najniższej stopie bezrobocia w Unii Europejskiej   w kwietniu 2021 r. </a:t>
            </a:r>
            <a:br>
              <a:rPr lang="pl-PL" sz="4400" b="1" dirty="0">
                <a:solidFill>
                  <a:schemeClr val="tx1"/>
                </a:solidFill>
              </a:rPr>
            </a:br>
            <a:r>
              <a:rPr lang="pl-PL" sz="4400" b="1" dirty="0">
                <a:solidFill>
                  <a:schemeClr val="tx1"/>
                </a:solidFill>
              </a:rPr>
              <a:t>(czwarty miesiąc z kolei)</a:t>
            </a:r>
          </a:p>
        </p:txBody>
      </p:sp>
      <p:sp>
        <p:nvSpPr>
          <p:cNvPr id="10" name="Symbol zastępczy tekstu 9">
            <a:extLst>
              <a:ext uri="{FF2B5EF4-FFF2-40B4-BE49-F238E27FC236}">
                <a16:creationId xmlns:a16="http://schemas.microsoft.com/office/drawing/2014/main" id="{4D62531E-336B-437E-86C8-4D1404999A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46250" y="5822950"/>
            <a:ext cx="6629400" cy="3757550"/>
          </a:xfrm>
        </p:spPr>
        <p:txBody>
          <a:bodyPr/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l-PL" sz="3200" b="1" dirty="0"/>
              <a:t>PL – 3,1% (bez zmian r/r)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l-PL" sz="3200" dirty="0"/>
              <a:t>UE (27) – 7,3% (+0,6 p. p. r/r)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l-PL" sz="3200" dirty="0"/>
              <a:t>UE (strefa Euro) – 8,0% (+0,7 r/r)</a:t>
            </a:r>
          </a:p>
          <a:p>
            <a:endParaRPr lang="pl-PL" sz="3200" dirty="0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C0F80A4A-EDEC-4858-9DE3-BEBB3B526C02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2355850" y="9943753"/>
            <a:ext cx="1600200" cy="215444"/>
          </a:xfrm>
          <a:prstGeom prst="rect">
            <a:avLst/>
          </a:prstGeom>
        </p:spPr>
        <p:txBody>
          <a:bodyPr/>
          <a:lstStyle/>
          <a:p>
            <a:r>
              <a:rPr lang="pl-PL" sz="1400" dirty="0">
                <a:solidFill>
                  <a:srgbClr val="767779"/>
                </a:solidFill>
              </a:rPr>
              <a:t>www.gov.pl/mrpit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7650" y="320675"/>
            <a:ext cx="10744200" cy="10528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55844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8">
            <a:extLst>
              <a:ext uri="{FF2B5EF4-FFF2-40B4-BE49-F238E27FC236}">
                <a16:creationId xmlns:a16="http://schemas.microsoft.com/office/drawing/2014/main" id="{8231873D-CA83-458C-BEBF-3A02AE392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850" y="2466753"/>
            <a:ext cx="8686800" cy="3416522"/>
          </a:xfrm>
        </p:spPr>
        <p:txBody>
          <a:bodyPr/>
          <a:lstStyle/>
          <a:p>
            <a:pPr algn="ctr"/>
            <a:r>
              <a:rPr lang="pl-PL" sz="4400" b="1" dirty="0">
                <a:solidFill>
                  <a:schemeClr val="tx1"/>
                </a:solidFill>
              </a:rPr>
              <a:t/>
            </a:r>
            <a:br>
              <a:rPr lang="pl-PL" sz="4400" b="1" dirty="0">
                <a:solidFill>
                  <a:schemeClr val="tx1"/>
                </a:solidFill>
              </a:rPr>
            </a:br>
            <a:r>
              <a:rPr lang="pl-PL" sz="4400" b="1" dirty="0">
                <a:solidFill>
                  <a:schemeClr val="tx1"/>
                </a:solidFill>
              </a:rPr>
              <a:t>Stopa bezrobocia osób do 25 roku życia w kwietniu 2021 r.</a:t>
            </a:r>
            <a:r>
              <a:rPr lang="pl-PL" sz="3200" b="1" dirty="0">
                <a:solidFill>
                  <a:schemeClr val="tx1"/>
                </a:solidFill>
              </a:rPr>
              <a:t/>
            </a:r>
            <a:br>
              <a:rPr lang="pl-PL" sz="3200" b="1" dirty="0">
                <a:solidFill>
                  <a:schemeClr val="tx1"/>
                </a:solidFill>
              </a:rPr>
            </a:br>
            <a:endParaRPr lang="pl-PL" sz="3200" b="1" strike="sngStrike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ymbol zastępczy tekstu 9">
            <a:extLst>
              <a:ext uri="{FF2B5EF4-FFF2-40B4-BE49-F238E27FC236}">
                <a16:creationId xmlns:a16="http://schemas.microsoft.com/office/drawing/2014/main" id="{4D62531E-336B-437E-86C8-4D1404999A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0450" y="5085047"/>
            <a:ext cx="8077200" cy="3757550"/>
          </a:xfrm>
        </p:spPr>
        <p:txBody>
          <a:bodyPr/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l-PL" sz="3200" b="1" dirty="0"/>
              <a:t>PL – 12,6% (+3,0 p. p. r/r)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l-PL" sz="3200" dirty="0"/>
              <a:t>UE (27) – 17,1% (+1,1 p .p. r/r)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l-PL" sz="3200" dirty="0"/>
              <a:t>UE (strefa Euro) – 17,2% (+0,8 p. p. r/r)</a:t>
            </a:r>
          </a:p>
          <a:p>
            <a:endParaRPr lang="pl-PL" sz="3200" dirty="0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C0F80A4A-EDEC-4858-9DE3-BEBB3B526C02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2355850" y="9943753"/>
            <a:ext cx="1600200" cy="215444"/>
          </a:xfrm>
          <a:prstGeom prst="rect">
            <a:avLst/>
          </a:prstGeom>
        </p:spPr>
        <p:txBody>
          <a:bodyPr/>
          <a:lstStyle/>
          <a:p>
            <a:r>
              <a:rPr lang="pl-PL" sz="1400" dirty="0">
                <a:solidFill>
                  <a:srgbClr val="767779"/>
                </a:solidFill>
              </a:rPr>
              <a:t>www.gov.pl/mrpit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7650" y="244475"/>
            <a:ext cx="10712450" cy="10774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82687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489001" y="473075"/>
            <a:ext cx="15430898" cy="1096608"/>
          </a:xfrm>
        </p:spPr>
        <p:txBody>
          <a:bodyPr>
            <a:noAutofit/>
          </a:bodyPr>
          <a:lstStyle/>
          <a:p>
            <a:pPr algn="ctr"/>
            <a:r>
              <a:rPr lang="pl-PL" sz="48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Młodzi ludzie 15-29 lat niepracujący, niekształcący się i nieszkolący</a:t>
            </a:r>
          </a:p>
        </p:txBody>
      </p:sp>
      <p:sp>
        <p:nvSpPr>
          <p:cNvPr id="7" name="Symbol zastępczy tekstu 9">
            <a:extLst>
              <a:ext uri="{FF2B5EF4-FFF2-40B4-BE49-F238E27FC236}">
                <a16:creationId xmlns:a16="http://schemas.microsoft.com/office/drawing/2014/main" id="{4D62531E-336B-437E-86C8-4D1404999A93}"/>
              </a:ext>
            </a:extLst>
          </p:cNvPr>
          <p:cNvSpPr txBox="1">
            <a:spLocks/>
          </p:cNvSpPr>
          <p:nvPr/>
        </p:nvSpPr>
        <p:spPr>
          <a:xfrm>
            <a:off x="603250" y="2502958"/>
            <a:ext cx="5791200" cy="83058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algn="l">
              <a:lnSpc>
                <a:spcPct val="150000"/>
              </a:lnSpc>
              <a:defRPr sz="3600"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4400" b="1" kern="0" dirty="0"/>
              <a:t>Wskaźnik NEET 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l-PL" sz="3200" b="1" dirty="0"/>
              <a:t>PL – 12,9% (+0,9 p. p. r/r)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l-PL" sz="3200" dirty="0"/>
              <a:t>UE (27) – 13,7% (+1,1 p. p. r/r)</a:t>
            </a:r>
          </a:p>
          <a:p>
            <a:pPr>
              <a:lnSpc>
                <a:spcPct val="100000"/>
              </a:lnSpc>
            </a:pPr>
            <a:endParaRPr lang="pl-PL" sz="2800" kern="0" dirty="0"/>
          </a:p>
          <a:p>
            <a:pPr>
              <a:lnSpc>
                <a:spcPct val="100000"/>
              </a:lnSpc>
            </a:pPr>
            <a:r>
              <a:rPr lang="pl-PL" sz="2800" kern="0" dirty="0"/>
              <a:t>Główne powody wzrostu w 2020 r.: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800" dirty="0"/>
              <a:t>trudności w wejściu na rynek pracy podczas pandemii COVID, wynikające z obawy przed zakażeniem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l-PL" sz="2800" dirty="0"/>
              <a:t>charakterystyczne dla osób młodych zatrudnienie w branżach szczególnie dotkniętych skutkami pandemii (gastronomia, hotelarstwo, turystyka)</a:t>
            </a:r>
            <a:endParaRPr lang="pl-PL" sz="2800" kern="0" dirty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pl-PL" sz="2800" kern="0" dirty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3200" kern="0" dirty="0"/>
              <a:t> </a:t>
            </a:r>
          </a:p>
        </p:txBody>
      </p:sp>
      <p:graphicFrame>
        <p:nvGraphicFramePr>
          <p:cNvPr id="8" name="Wykres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3362452"/>
              </p:ext>
            </p:extLst>
          </p:nvPr>
        </p:nvGraphicFramePr>
        <p:xfrm>
          <a:off x="6546850" y="2360083"/>
          <a:ext cx="13258800" cy="8476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936898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ymbol zastępczy tekstu 9">
            <a:extLst>
              <a:ext uri="{FF2B5EF4-FFF2-40B4-BE49-F238E27FC236}">
                <a16:creationId xmlns:a16="http://schemas.microsoft.com/office/drawing/2014/main" id="{4D62531E-336B-437E-86C8-4D1404999A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93850" y="3825875"/>
            <a:ext cx="4343400" cy="5322888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l-PL" sz="3200" b="1" dirty="0"/>
              <a:t>Na poziomie województw rozpiętość wskaźnika NEET sięgała w końcu 2020 r. 8,6 punktu procentowego – od </a:t>
            </a:r>
            <a:r>
              <a:rPr lang="pl-PL" sz="3200" dirty="0"/>
              <a:t>10,3% w wielkopolskim do 18,9% w lubelskim</a:t>
            </a:r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C0F80A4A-EDEC-4858-9DE3-BEBB3B526C02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2355850" y="9943753"/>
            <a:ext cx="1600200" cy="215444"/>
          </a:xfrm>
          <a:prstGeom prst="rect">
            <a:avLst/>
          </a:prstGeom>
        </p:spPr>
        <p:txBody>
          <a:bodyPr/>
          <a:lstStyle/>
          <a:p>
            <a:r>
              <a:rPr lang="pl-PL" sz="1400" dirty="0">
                <a:solidFill>
                  <a:srgbClr val="767779"/>
                </a:solidFill>
              </a:rPr>
              <a:t>www.gov.pl/mrpit 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0C24AF64-4A56-4371-A5A0-AB0AC2CC4D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3650" y="376782"/>
            <a:ext cx="11882115" cy="10555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2216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332783" y="549275"/>
            <a:ext cx="15392400" cy="1068757"/>
          </a:xfrm>
        </p:spPr>
        <p:txBody>
          <a:bodyPr>
            <a:normAutofit/>
          </a:bodyPr>
          <a:lstStyle/>
          <a:p>
            <a:pPr algn="ctr"/>
            <a:r>
              <a:rPr lang="pl-PL" sz="5937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pl-PL" sz="48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Poziom i stopa bezrobocia rejestrowanego w Polsce </a:t>
            </a:r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15690850" y="2682875"/>
            <a:ext cx="4114800" cy="6757581"/>
          </a:xfrm>
          <a:prstGeom prst="rect">
            <a:avLst/>
          </a:prstGeom>
        </p:spPr>
        <p:txBody>
          <a:bodyPr vert="horz" lIns="150791" tIns="75396" rIns="150791" bIns="75396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dirty="0">
                <a:latin typeface="+mn-lt"/>
                <a:cs typeface="Arial" panose="020B0604020202020204" pitchFamily="34" charset="0"/>
              </a:rPr>
              <a:t>Wg wstępnych danych w końcu maja br. </a:t>
            </a:r>
            <a:r>
              <a:rPr lang="pl-PL" sz="3200" b="1" dirty="0">
                <a:latin typeface="+mn-lt"/>
                <a:cs typeface="Arial" panose="020B0604020202020204" pitchFamily="34" charset="0"/>
              </a:rPr>
              <a:t>1 028 tys. bezrobotnych</a:t>
            </a:r>
            <a:r>
              <a:rPr lang="pl-PL" sz="3200" dirty="0">
                <a:latin typeface="+mn-lt"/>
                <a:cs typeface="Arial" panose="020B0604020202020204" pitchFamily="34" charset="0"/>
              </a:rPr>
              <a:t> zarejestrowanych            w urzędach pracy (r/r wzrost o 1,6%)</a:t>
            </a:r>
          </a:p>
          <a:p>
            <a:endParaRPr lang="pl-PL" sz="3200" dirty="0">
              <a:latin typeface="+mn-lt"/>
              <a:cs typeface="Arial" panose="020B0604020202020204" pitchFamily="34" charset="0"/>
            </a:endParaRPr>
          </a:p>
          <a:p>
            <a:r>
              <a:rPr lang="pl-PL" sz="3200" b="1" dirty="0">
                <a:latin typeface="+mn-lt"/>
                <a:cs typeface="Arial" panose="020B0604020202020204" pitchFamily="34" charset="0"/>
              </a:rPr>
              <a:t>6,1% - szacowana stopa bezrobocia rejestrowanego  </a:t>
            </a:r>
            <a:r>
              <a:rPr lang="pl-PL" sz="3200" dirty="0">
                <a:latin typeface="+mn-lt"/>
                <a:cs typeface="Arial" panose="020B0604020202020204" pitchFamily="34" charset="0"/>
              </a:rPr>
              <a:t>(r/r wzrost o 0,1 p. p.)</a:t>
            </a:r>
          </a:p>
        </p:txBody>
      </p:sp>
      <p:graphicFrame>
        <p:nvGraphicFramePr>
          <p:cNvPr id="7" name="Wykres 6">
            <a:extLst>
              <a:ext uri="{FF2B5EF4-FFF2-40B4-BE49-F238E27FC236}">
                <a16:creationId xmlns:a16="http://schemas.microsoft.com/office/drawing/2014/main" id="{42739255-4D74-4F0C-8A5E-0F966DA4274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015541"/>
              </p:ext>
            </p:extLst>
          </p:nvPr>
        </p:nvGraphicFramePr>
        <p:xfrm>
          <a:off x="0" y="1618032"/>
          <a:ext cx="15690850" cy="91420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033338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2250" y="-288925"/>
            <a:ext cx="19735800" cy="2743200"/>
          </a:xfrm>
        </p:spPr>
        <p:txBody>
          <a:bodyPr>
            <a:noAutofit/>
          </a:bodyPr>
          <a:lstStyle/>
          <a:p>
            <a:pPr algn="ctr"/>
            <a:r>
              <a:rPr lang="pl-PL" sz="60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br>
              <a:rPr lang="pl-PL" sz="60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pl-PL" sz="48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Poziom bezrobocia rejestrowanego osób do 30 roku życia i powyżej</a:t>
            </a:r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15157450" y="2987675"/>
            <a:ext cx="4572000" cy="6553200"/>
          </a:xfrm>
          <a:prstGeom prst="rect">
            <a:avLst/>
          </a:prstGeom>
        </p:spPr>
        <p:txBody>
          <a:bodyPr vert="horz" lIns="150791" tIns="75396" rIns="150791" bIns="7539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dirty="0">
                <a:latin typeface="+mn-lt"/>
                <a:cs typeface="Arial" panose="020B0604020202020204" pitchFamily="34" charset="0"/>
              </a:rPr>
              <a:t>W  końcu kwietnia br.   w urzędach pracy zarejestrowanych było </a:t>
            </a:r>
            <a:r>
              <a:rPr lang="pl-PL" sz="3200" b="1" dirty="0">
                <a:latin typeface="+mn-lt"/>
                <a:cs typeface="Arial" panose="020B0604020202020204" pitchFamily="34" charset="0"/>
              </a:rPr>
              <a:t>264 tys. bezrobotnych do 30 r.ż.</a:t>
            </a:r>
            <a:r>
              <a:rPr lang="pl-PL" sz="3200" b="1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pl-PL" sz="3200" dirty="0">
                <a:latin typeface="+mn-lt"/>
                <a:cs typeface="Arial" panose="020B0604020202020204" pitchFamily="34" charset="0"/>
              </a:rPr>
              <a:t>(r/r wzrost     o 1,9%, przy ogólnym wzroście liczby bezrobotnych o 9,1%)</a:t>
            </a:r>
          </a:p>
          <a:p>
            <a:endParaRPr lang="pl-PL" sz="3200" dirty="0">
              <a:latin typeface="+mn-lt"/>
              <a:cs typeface="Arial" panose="020B0604020202020204" pitchFamily="34" charset="0"/>
            </a:endParaRPr>
          </a:p>
          <a:p>
            <a:r>
              <a:rPr lang="pl-PL" sz="3200" b="1" dirty="0">
                <a:latin typeface="+mn-lt"/>
              </a:rPr>
              <a:t>Co czwarty zarejestrowany bezrobotny miał mniej niż 30 lat, podczas gdy w końcu 2015 r. 29,4%.</a:t>
            </a:r>
            <a:endParaRPr lang="pl-PL" sz="3200" b="1" dirty="0">
              <a:latin typeface="+mn-lt"/>
              <a:cs typeface="Arial" panose="020B0604020202020204" pitchFamily="34" charset="0"/>
            </a:endParaRPr>
          </a:p>
        </p:txBody>
      </p:sp>
      <p:graphicFrame>
        <p:nvGraphicFramePr>
          <p:cNvPr id="11" name="Wykres 10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9223453"/>
              </p:ext>
            </p:extLst>
          </p:nvPr>
        </p:nvGraphicFramePr>
        <p:xfrm>
          <a:off x="374650" y="1868895"/>
          <a:ext cx="15087600" cy="89673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18048867"/>
      </p:ext>
    </p:extLst>
  </p:cSld>
  <p:clrMapOvr>
    <a:masterClrMapping/>
  </p:clrMapOvr>
</p:sld>
</file>

<file path=ppt/theme/theme1.xml><?xml version="1.0" encoding="utf-8"?>
<a:theme xmlns:a="http://schemas.openxmlformats.org/drawingml/2006/main" name="MR Lato">
  <a:themeElements>
    <a:clrScheme name="MR">
      <a:dk1>
        <a:srgbClr val="000000"/>
      </a:dk1>
      <a:lt1>
        <a:sysClr val="window" lastClr="FFFFFF"/>
      </a:lt1>
      <a:dk2>
        <a:srgbClr val="767779"/>
      </a:dk2>
      <a:lt2>
        <a:srgbClr val="98999B"/>
      </a:lt2>
      <a:accent1>
        <a:srgbClr val="D11632"/>
      </a:accent1>
      <a:accent2>
        <a:srgbClr val="05295B"/>
      </a:accent2>
      <a:accent3>
        <a:srgbClr val="98999B"/>
      </a:accent3>
      <a:accent4>
        <a:srgbClr val="767779"/>
      </a:accent4>
      <a:accent5>
        <a:srgbClr val="68A5D4"/>
      </a:accent5>
      <a:accent6>
        <a:srgbClr val="0A4798"/>
      </a:accent6>
      <a:hlink>
        <a:srgbClr val="D11632"/>
      </a:hlink>
      <a:folHlink>
        <a:srgbClr val="000000"/>
      </a:folHlink>
    </a:clrScheme>
    <a:fontScheme name="MR Lato">
      <a:majorFont>
        <a:latin typeface="Lato"/>
        <a:ea typeface=""/>
        <a:cs typeface=""/>
      </a:majorFont>
      <a:minorFont>
        <a:latin typeface="Lato"/>
        <a:ea typeface=""/>
        <a:cs typeface=""/>
      </a:minorFont>
    </a:fontScheme>
    <a:fmtScheme name="Szkło dymne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6429</TotalTime>
  <Words>1315</Words>
  <Application>Microsoft Office PowerPoint</Application>
  <PresentationFormat>Niestandardowy</PresentationFormat>
  <Paragraphs>153</Paragraphs>
  <Slides>18</Slides>
  <Notes>12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23" baseType="lpstr">
      <vt:lpstr>Arial</vt:lpstr>
      <vt:lpstr>Calibri</vt:lpstr>
      <vt:lpstr>Lato</vt:lpstr>
      <vt:lpstr>Wingdings</vt:lpstr>
      <vt:lpstr>MR Lato</vt:lpstr>
      <vt:lpstr>Sytuacja na rynku pracy w Polsce  oraz założenia nowej edycji  Gwarancji dla młodzieży   I posiedzenie Zespołu monitorującego GdM 10 czerwca 2021 r.     </vt:lpstr>
      <vt:lpstr>Sytuacja w Polsce na tle Unii Europejskiej w 2020 r. </vt:lpstr>
      <vt:lpstr>Sytuacja osób młodych (15-29 lat)  w Polsce na tle Unii Europejskiej w 2020 r. </vt:lpstr>
      <vt:lpstr>Polska krajem o najniższej stopie bezrobocia w Unii Europejskiej   w kwietniu 2021 r.  (czwarty miesiąc z kolei)</vt:lpstr>
      <vt:lpstr> Stopa bezrobocia osób do 25 roku życia w kwietniu 2021 r. </vt:lpstr>
      <vt:lpstr>Młodzi ludzie 15-29 lat niepracujący, niekształcący się i nieszkolący</vt:lpstr>
      <vt:lpstr>Prezentacja programu PowerPoint</vt:lpstr>
      <vt:lpstr> Poziom i stopa bezrobocia rejestrowanego w Polsce </vt:lpstr>
      <vt:lpstr>  Poziom bezrobocia rejestrowanego osób do 30 roku życia i powyżej</vt:lpstr>
      <vt:lpstr> Udział bezrobotnych do 30 r. ż.  w liczbie bezrobotnych ogółem w kwietniu 2021 r.</vt:lpstr>
      <vt:lpstr>Aktywizacja młodych bezrobotnych </vt:lpstr>
      <vt:lpstr>Założenia nowej edycji Gwarancji dla młodzieży</vt:lpstr>
      <vt:lpstr>Gwarancje dla młodzieży - zalecenie Rady UE (1)</vt:lpstr>
      <vt:lpstr>Gwarancje dla młodzieży - zalecenie Rady UE (2)</vt:lpstr>
      <vt:lpstr>Gwarancje dla młodzieży - zalecenie Rady UE (3)</vt:lpstr>
      <vt:lpstr>Plan realizacji Gwarancji dla młodzieży w Polsce - aktualizacja</vt:lpstr>
      <vt:lpstr>Nowa edycja Gwarancji dla młodzieży – harmonogram prac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Tytuł prezentacji 96 pkt  Lato Regular Szarość MR</dc:title>
  <dc:creator>Paweł Iwaniuk</dc:creator>
  <cp:lastModifiedBy>Pamerska Anna</cp:lastModifiedBy>
  <cp:revision>745</cp:revision>
  <cp:lastPrinted>2021-03-01T10:43:29Z</cp:lastPrinted>
  <dcterms:created xsi:type="dcterms:W3CDTF">2020-01-26T15:50:43Z</dcterms:created>
  <dcterms:modified xsi:type="dcterms:W3CDTF">2021-06-09T08:37:31Z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2020-01-26T00:00:00Z</vt:filetime>
  </property>
  <property fmtid="{D5CDD505-2E9C-101B-9397-08002B2CF9AE}" pid="3" name="Creator">
    <vt:lpwstr>Adobe InDesign 15.0 (Windows)</vt:lpwstr>
  </property>
  <property fmtid="{D5CDD505-2E9C-101B-9397-08002B2CF9AE}" pid="4" name="LastSaved">
    <vt:filetime>2020-01-26T00:00:00Z</vt:filetime>
  </property>
</Properties>
</file>